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handoutMasterIdLst>
    <p:handoutMasterId r:id="rId54"/>
  </p:handoutMasterIdLst>
  <p:sldIdLst>
    <p:sldId id="938" r:id="rId2"/>
    <p:sldId id="939" r:id="rId3"/>
    <p:sldId id="940" r:id="rId4"/>
    <p:sldId id="941" r:id="rId5"/>
    <p:sldId id="942" r:id="rId6"/>
    <p:sldId id="943" r:id="rId7"/>
    <p:sldId id="944" r:id="rId8"/>
    <p:sldId id="945" r:id="rId9"/>
    <p:sldId id="946" r:id="rId10"/>
    <p:sldId id="947" r:id="rId11"/>
    <p:sldId id="948" r:id="rId12"/>
    <p:sldId id="949" r:id="rId13"/>
    <p:sldId id="950" r:id="rId14"/>
    <p:sldId id="951" r:id="rId15"/>
    <p:sldId id="952" r:id="rId16"/>
    <p:sldId id="953" r:id="rId17"/>
    <p:sldId id="954" r:id="rId18"/>
    <p:sldId id="955" r:id="rId19"/>
    <p:sldId id="956" r:id="rId20"/>
    <p:sldId id="957" r:id="rId21"/>
    <p:sldId id="958" r:id="rId22"/>
    <p:sldId id="959" r:id="rId23"/>
    <p:sldId id="960" r:id="rId24"/>
    <p:sldId id="961" r:id="rId25"/>
    <p:sldId id="962" r:id="rId26"/>
    <p:sldId id="963" r:id="rId27"/>
    <p:sldId id="964" r:id="rId28"/>
    <p:sldId id="965" r:id="rId29"/>
    <p:sldId id="966" r:id="rId30"/>
    <p:sldId id="967" r:id="rId31"/>
    <p:sldId id="968" r:id="rId32"/>
    <p:sldId id="969" r:id="rId33"/>
    <p:sldId id="970" r:id="rId34"/>
    <p:sldId id="971" r:id="rId35"/>
    <p:sldId id="972" r:id="rId36"/>
    <p:sldId id="973" r:id="rId37"/>
    <p:sldId id="974" r:id="rId38"/>
    <p:sldId id="975" r:id="rId39"/>
    <p:sldId id="976" r:id="rId40"/>
    <p:sldId id="977" r:id="rId41"/>
    <p:sldId id="978" r:id="rId42"/>
    <p:sldId id="979" r:id="rId43"/>
    <p:sldId id="980" r:id="rId44"/>
    <p:sldId id="981" r:id="rId45"/>
    <p:sldId id="982" r:id="rId46"/>
    <p:sldId id="983" r:id="rId47"/>
    <p:sldId id="984" r:id="rId48"/>
    <p:sldId id="985" r:id="rId49"/>
    <p:sldId id="986" r:id="rId50"/>
    <p:sldId id="987" r:id="rId51"/>
    <p:sldId id="988" r:id="rId52"/>
  </p:sldIdLst>
  <p:sldSz cx="9144000" cy="6858000" type="screen4x3"/>
  <p:notesSz cx="6858000" cy="9144000"/>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2pPr>
    <a:lvl3pPr marL="912813" indent="1588"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3pPr>
    <a:lvl4pPr marL="1370013" indent="1588"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4pPr>
    <a:lvl5pPr marL="1827213" indent="1588"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3300"/>
    <a:srgbClr val="99CCFF"/>
    <a:srgbClr val="FFFFFF"/>
    <a:srgbClr val="E8E8E8"/>
    <a:srgbClr val="FF3300"/>
    <a:srgbClr val="FF6600"/>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09" autoAdjust="0"/>
    <p:restoredTop sz="80271" autoAdjust="0"/>
  </p:normalViewPr>
  <p:slideViewPr>
    <p:cSldViewPr>
      <p:cViewPr varScale="1">
        <p:scale>
          <a:sx n="93" d="100"/>
          <a:sy n="93" d="100"/>
        </p:scale>
        <p:origin x="2256" y="66"/>
      </p:cViewPr>
      <p:guideLst>
        <p:guide orient="horz" pos="2160"/>
        <p:guide pos="2880"/>
      </p:guideLst>
    </p:cSldViewPr>
  </p:slideViewPr>
  <p:outlineViewPr>
    <p:cViewPr>
      <p:scale>
        <a:sx n="33" d="100"/>
        <a:sy n="33" d="100"/>
      </p:scale>
      <p:origin x="0" y="2114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299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39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vl1pPr>
          </a:lstStyle>
          <a:p>
            <a:pPr>
              <a:defRPr/>
            </a:pPr>
            <a:endParaRPr lang="zh-CN" altLang="en-US"/>
          </a:p>
        </p:txBody>
      </p:sp>
      <p:sp>
        <p:nvSpPr>
          <p:cNvPr id="25395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vl1pPr>
          </a:lstStyle>
          <a:p>
            <a:pPr>
              <a:defRPr/>
            </a:pPr>
            <a:endParaRPr lang="en-US" altLang="zh-CN"/>
          </a:p>
        </p:txBody>
      </p:sp>
      <p:sp>
        <p:nvSpPr>
          <p:cNvPr id="25395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vl1pPr>
          </a:lstStyle>
          <a:p>
            <a:pPr>
              <a:defRPr/>
            </a:pPr>
            <a:endParaRPr lang="en-US" altLang="zh-CN"/>
          </a:p>
        </p:txBody>
      </p:sp>
      <p:sp>
        <p:nvSpPr>
          <p:cNvPr id="25395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D180DC44-08F5-483E-B8DD-35AA9DEA3F58}"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vl1pPr>
          </a:lstStyle>
          <a:p>
            <a:pPr>
              <a:defRPr/>
            </a:pPr>
            <a:endParaRPr lang="zh-CN" altLang="en-US"/>
          </a:p>
        </p:txBody>
      </p:sp>
      <p:sp>
        <p:nvSpPr>
          <p:cNvPr id="22528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vl1pPr>
          </a:lstStyle>
          <a:p>
            <a:pPr>
              <a:defRPr/>
            </a:pPr>
            <a:endParaRPr lang="en-US" altLang="zh-CN"/>
          </a:p>
        </p:txBody>
      </p:sp>
      <p:sp>
        <p:nvSpPr>
          <p:cNvPr id="12292"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2528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vl1pPr>
          </a:lstStyle>
          <a:p>
            <a:pPr>
              <a:defRPr/>
            </a:pPr>
            <a:endParaRPr lang="en-US" altLang="zh-CN"/>
          </a:p>
        </p:txBody>
      </p:sp>
      <p:sp>
        <p:nvSpPr>
          <p:cNvPr id="22528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72B553FC-6A4B-4091-A81C-33217E2910A8}"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2813" algn="l" rtl="0" eaLnBrk="0" fontAlgn="base" hangingPunct="0">
      <a:spcBef>
        <a:spcPct val="30000"/>
      </a:spcBef>
      <a:spcAft>
        <a:spcPct val="0"/>
      </a:spcAft>
      <a:defRPr sz="1200" kern="1200">
        <a:solidFill>
          <a:schemeClr val="tx1"/>
        </a:solidFill>
        <a:latin typeface="Arial" charset="0"/>
        <a:ea typeface="+mn-ea"/>
        <a:cs typeface="+mn-cs"/>
      </a:defRPr>
    </a:lvl3pPr>
    <a:lvl4pPr marL="1370013" algn="l" rtl="0" eaLnBrk="0" fontAlgn="base" hangingPunct="0">
      <a:spcBef>
        <a:spcPct val="30000"/>
      </a:spcBef>
      <a:spcAft>
        <a:spcPct val="0"/>
      </a:spcAft>
      <a:defRPr sz="1200" kern="1200">
        <a:solidFill>
          <a:schemeClr val="tx1"/>
        </a:solidFill>
        <a:latin typeface="Arial" charset="0"/>
        <a:ea typeface="+mn-ea"/>
        <a:cs typeface="+mn-cs"/>
      </a:defRPr>
    </a:lvl4pPr>
    <a:lvl5pPr marL="1827213" algn="l" rtl="0" eaLnBrk="0" fontAlgn="base" hangingPunct="0">
      <a:spcBef>
        <a:spcPct val="30000"/>
      </a:spcBef>
      <a:spcAft>
        <a:spcPct val="0"/>
      </a:spcAft>
      <a:defRPr sz="1200" kern="1200">
        <a:solidFill>
          <a:schemeClr val="tx1"/>
        </a:solidFill>
        <a:latin typeface="Arial" charset="0"/>
        <a:ea typeface="+mn-ea"/>
        <a:cs typeface="+mn-cs"/>
      </a:defRPr>
    </a:lvl5pPr>
    <a:lvl6pPr marL="2285993" algn="l" defTabSz="914397" rtl="0" eaLnBrk="1" latinLnBrk="0" hangingPunct="1">
      <a:defRPr sz="1200" kern="1200">
        <a:solidFill>
          <a:schemeClr val="tx1"/>
        </a:solidFill>
        <a:latin typeface="+mn-lt"/>
        <a:ea typeface="+mn-ea"/>
        <a:cs typeface="+mn-cs"/>
      </a:defRPr>
    </a:lvl6pPr>
    <a:lvl7pPr marL="2743192" algn="l" defTabSz="914397" rtl="0" eaLnBrk="1" latinLnBrk="0" hangingPunct="1">
      <a:defRPr sz="1200" kern="1200">
        <a:solidFill>
          <a:schemeClr val="tx1"/>
        </a:solidFill>
        <a:latin typeface="+mn-lt"/>
        <a:ea typeface="+mn-ea"/>
        <a:cs typeface="+mn-cs"/>
      </a:defRPr>
    </a:lvl7pPr>
    <a:lvl8pPr marL="3200391" algn="l" defTabSz="914397" rtl="0" eaLnBrk="1" latinLnBrk="0" hangingPunct="1">
      <a:defRPr sz="1200" kern="1200">
        <a:solidFill>
          <a:schemeClr val="tx1"/>
        </a:solidFill>
        <a:latin typeface="+mn-lt"/>
        <a:ea typeface="+mn-ea"/>
        <a:cs typeface="+mn-cs"/>
      </a:defRPr>
    </a:lvl8pPr>
    <a:lvl9pPr marL="3657588" algn="l" defTabSz="9143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5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fld id="{4B548490-8603-4FD7-AD10-B02ADA34F77D}" type="slidenum">
              <a:rPr lang="zh-CN" altLang="en-US" b="0" smtClean="0"/>
              <a:pPr/>
              <a:t>1</a:t>
            </a:fld>
            <a:endParaRPr lang="zh-CN" altLang="en-US" b="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latin typeface="Arial" panose="020B0604020202020204" pitchFamily="34" charset="0"/>
            </a:endParaRPr>
          </a:p>
          <a:p>
            <a:r>
              <a:rPr lang="zh-CN" altLang="en-US" smtClean="0">
                <a:latin typeface="Arial" panose="020B0604020202020204" pitchFamily="34" charset="0"/>
              </a:rPr>
              <a:t>结论应该是“</a:t>
            </a:r>
            <a:r>
              <a:rPr lang="en-US" altLang="zh-CN" smtClean="0">
                <a:latin typeface="Arial" panose="020B0604020202020204" pitchFamily="34" charset="0"/>
              </a:rPr>
              <a:t>YES</a:t>
            </a:r>
            <a:r>
              <a:rPr lang="zh-CN" altLang="en-US" smtClean="0">
                <a:latin typeface="Arial" panose="020B0604020202020204" pitchFamily="34" charset="0"/>
              </a:rPr>
              <a:t>”。</a:t>
            </a:r>
            <a:endParaRPr lang="en-US" altLang="zh-CN" smtClean="0">
              <a:latin typeface="Arial" panose="020B0604020202020204" pitchFamily="34" charset="0"/>
            </a:endParaRPr>
          </a:p>
          <a:p>
            <a:r>
              <a:rPr lang="zh-CN" altLang="en-US" smtClean="0">
                <a:latin typeface="Arial" panose="020B0604020202020204" pitchFamily="34" charset="0"/>
              </a:rPr>
              <a:t>那么进一步的问题就是，那“清仓价格”有什么特别？</a:t>
            </a:r>
            <a:endParaRPr lang="en-US" altLang="zh-CN" smtClean="0">
              <a:latin typeface="Arial" panose="020B0604020202020204" pitchFamily="34" charset="0"/>
            </a:endParaRPr>
          </a:p>
          <a:p>
            <a:r>
              <a:rPr lang="zh-CN" altLang="en-US" smtClean="0">
                <a:latin typeface="Arial" panose="020B0604020202020204" pitchFamily="34" charset="0"/>
              </a:rPr>
              <a:t>答：它们给出具有完美匹配的偏好卖家图，也就是给出了差价总和最大的匹配。</a:t>
            </a:r>
            <a:endParaRPr lang="en-US" altLang="zh-CN" smtClean="0">
              <a:latin typeface="Arial" panose="020B0604020202020204" pitchFamily="34" charset="0"/>
            </a:endParaRPr>
          </a:p>
          <a:p>
            <a:r>
              <a:rPr lang="zh-CN" altLang="en-US" smtClean="0">
                <a:latin typeface="Arial" panose="020B0604020202020204" pitchFamily="34" charset="0"/>
              </a:rPr>
              <a:t>其他价格组合，差价总和最大的匹配虽然是存在的，但我们不知道如何从“所有可能的配置”中有效地找出来。</a:t>
            </a:r>
            <a:endParaRPr lang="en-US" altLang="zh-CN" smtClean="0">
              <a:latin typeface="Arial" panose="020B0604020202020204" pitchFamily="34" charset="0"/>
            </a:endParaRPr>
          </a:p>
          <a:p>
            <a:endParaRPr lang="en-US" altLang="zh-CN" smtClean="0">
              <a:latin typeface="Arial" panose="020B0604020202020204" pitchFamily="34" charset="0"/>
            </a:endParaRPr>
          </a:p>
          <a:p>
            <a:r>
              <a:rPr lang="zh-CN" altLang="en-US" smtClean="0">
                <a:latin typeface="Arial" panose="020B0604020202020204" pitchFamily="34" charset="0"/>
              </a:rPr>
              <a:t>还有，对应清仓价格，买方博弈的均衡就是对应差价总和最优的完美匹配。</a:t>
            </a:r>
            <a:endParaRPr lang="en-US" altLang="zh-CN" smtClean="0">
              <a:latin typeface="Arial" panose="020B0604020202020204" pitchFamily="34" charset="0"/>
            </a:endParaRPr>
          </a:p>
          <a:p>
            <a:r>
              <a:rPr lang="zh-CN" altLang="en-US" smtClean="0">
                <a:latin typeface="Arial" panose="020B0604020202020204" pitchFamily="34" charset="0"/>
              </a:rPr>
              <a:t>而如果不是清仓价格，对应差价总和最优的完美匹配不是博弈均衡－有人会认为“调整一下选择能更好”（尽管冲突）。</a:t>
            </a:r>
          </a:p>
        </p:txBody>
      </p:sp>
      <p:sp>
        <p:nvSpPr>
          <p:cNvPr id="64516"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8EBB0BD9-CB46-4054-BB34-D7731828244C}" type="slidenum">
              <a:rPr kumimoji="1" lang="zh-CN" altLang="en-US" b="0" smtClean="0"/>
              <a:pPr/>
              <a:t>40</a:t>
            </a:fld>
            <a:endParaRPr kumimoji="1" lang="zh-CN" altLang="en-US" b="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mtClean="0">
              <a:latin typeface="Arial" panose="020B0604020202020204" pitchFamily="34" charset="0"/>
            </a:endParaRPr>
          </a:p>
          <a:p>
            <a:pPr>
              <a:spcBef>
                <a:spcPct val="0"/>
              </a:spcBef>
            </a:pPr>
            <a:endParaRPr lang="zh-CN" altLang="en-US" smtClean="0">
              <a:latin typeface="Arial" panose="020B0604020202020204" pitchFamily="34" charset="0"/>
            </a:endParaRPr>
          </a:p>
        </p:txBody>
      </p:sp>
      <p:sp>
        <p:nvSpPr>
          <p:cNvPr id="20484"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E56EEBAE-B7AF-46BD-84C6-0585EF529C63}" type="slidenum">
              <a:rPr kumimoji="1" lang="zh-CN" altLang="en-US" b="0" smtClean="0"/>
              <a:pPr/>
              <a:t>5</a:t>
            </a:fld>
            <a:endParaRPr kumimoji="1" lang="zh-CN" altLang="en-US" b="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mtClean="0">
              <a:latin typeface="Arial" panose="020B0604020202020204" pitchFamily="34" charset="0"/>
            </a:endParaRPr>
          </a:p>
          <a:p>
            <a:pPr>
              <a:spcBef>
                <a:spcPct val="0"/>
              </a:spcBef>
            </a:pPr>
            <a:r>
              <a:rPr lang="zh-CN" altLang="en-US" smtClean="0">
                <a:latin typeface="Arial" panose="020B0604020202020204" pitchFamily="34" charset="0"/>
              </a:rPr>
              <a:t>设最初上下两条路各有</a:t>
            </a:r>
            <a:r>
              <a:rPr lang="en-US" altLang="zh-CN" smtClean="0">
                <a:latin typeface="Arial" panose="020B0604020202020204" pitchFamily="34" charset="0"/>
              </a:rPr>
              <a:t>2000</a:t>
            </a:r>
            <a:r>
              <a:rPr lang="zh-CN" altLang="en-US" smtClean="0">
                <a:latin typeface="Arial" panose="020B0604020202020204" pitchFamily="34" charset="0"/>
              </a:rPr>
              <a:t>人，大家的时间都是</a:t>
            </a:r>
            <a:r>
              <a:rPr lang="en-US" altLang="zh-CN" smtClean="0">
                <a:latin typeface="Arial" panose="020B0604020202020204" pitchFamily="34" charset="0"/>
              </a:rPr>
              <a:t>65</a:t>
            </a:r>
            <a:r>
              <a:rPr lang="zh-CN" altLang="en-US" smtClean="0">
                <a:latin typeface="Arial" panose="020B0604020202020204" pitchFamily="34" charset="0"/>
              </a:rPr>
              <a:t>。</a:t>
            </a:r>
            <a:endParaRPr lang="en-US" altLang="zh-CN" smtClean="0">
              <a:latin typeface="Arial" panose="020B0604020202020204" pitchFamily="34" charset="0"/>
            </a:endParaRPr>
          </a:p>
          <a:p>
            <a:pPr>
              <a:spcBef>
                <a:spcPct val="0"/>
              </a:spcBef>
            </a:pPr>
            <a:r>
              <a:rPr lang="zh-CN" altLang="en-US" smtClean="0">
                <a:latin typeface="Arial" panose="020B0604020202020204" pitchFamily="34" charset="0"/>
              </a:rPr>
              <a:t>上面一个人有动机改变为：</a:t>
            </a:r>
            <a:r>
              <a:rPr lang="en-US" altLang="zh-CN" smtClean="0">
                <a:latin typeface="Arial" panose="020B0604020202020204" pitchFamily="34" charset="0"/>
              </a:rPr>
              <a:t>A</a:t>
            </a:r>
            <a:r>
              <a:rPr lang="en-US" altLang="zh-CN" smtClean="0">
                <a:latin typeface="Arial" panose="020B0604020202020204" pitchFamily="34" charset="0"/>
                <a:sym typeface="Wingdings" panose="05000000000000000000" pitchFamily="2" charset="2"/>
              </a:rPr>
              <a:t>CDB</a:t>
            </a:r>
            <a:r>
              <a:rPr lang="zh-CN" altLang="en-US" smtClean="0">
                <a:latin typeface="Arial" panose="020B0604020202020204" pitchFamily="34" charset="0"/>
                <a:sym typeface="Wingdings" panose="05000000000000000000" pitchFamily="2" charset="2"/>
              </a:rPr>
              <a:t>；时间变为</a:t>
            </a:r>
            <a:r>
              <a:rPr lang="en-US" altLang="zh-CN" smtClean="0">
                <a:latin typeface="Arial" panose="020B0604020202020204" pitchFamily="34" charset="0"/>
                <a:sym typeface="Wingdings" panose="05000000000000000000" pitchFamily="2" charset="2"/>
              </a:rPr>
              <a:t>  2000/100+0+2001/100 &lt; 45</a:t>
            </a:r>
          </a:p>
          <a:p>
            <a:pPr>
              <a:spcBef>
                <a:spcPct val="0"/>
              </a:spcBef>
            </a:pPr>
            <a:r>
              <a:rPr lang="zh-CN" altLang="en-US" smtClean="0">
                <a:latin typeface="Arial" panose="020B0604020202020204" pitchFamily="34" charset="0"/>
                <a:sym typeface="Wingdings" panose="05000000000000000000" pitchFamily="2" charset="2"/>
              </a:rPr>
              <a:t>另一个人也改变，。。。，看第</a:t>
            </a:r>
            <a:r>
              <a:rPr lang="en-US" altLang="zh-CN" smtClean="0">
                <a:latin typeface="Arial" panose="020B0604020202020204" pitchFamily="34" charset="0"/>
                <a:sym typeface="Wingdings" panose="05000000000000000000" pitchFamily="2" charset="2"/>
              </a:rPr>
              <a:t>2000</a:t>
            </a:r>
            <a:r>
              <a:rPr lang="zh-CN" altLang="en-US" smtClean="0">
                <a:latin typeface="Arial" panose="020B0604020202020204" pitchFamily="34" charset="0"/>
                <a:sym typeface="Wingdings" panose="05000000000000000000" pitchFamily="2" charset="2"/>
              </a:rPr>
              <a:t>人，他的时间变为</a:t>
            </a:r>
            <a:r>
              <a:rPr lang="en-US" altLang="zh-CN" smtClean="0">
                <a:latin typeface="Arial" panose="020B0604020202020204" pitchFamily="34" charset="0"/>
                <a:sym typeface="Wingdings" panose="05000000000000000000" pitchFamily="2" charset="2"/>
              </a:rPr>
              <a:t>  2000/100+0+4000/100 = 60</a:t>
            </a:r>
          </a:p>
          <a:p>
            <a:pPr>
              <a:spcBef>
                <a:spcPct val="0"/>
              </a:spcBef>
            </a:pPr>
            <a:r>
              <a:rPr lang="zh-CN" altLang="en-US" smtClean="0">
                <a:latin typeface="Arial" panose="020B0604020202020204" pitchFamily="34" charset="0"/>
                <a:sym typeface="Wingdings" panose="05000000000000000000" pitchFamily="2" charset="2"/>
              </a:rPr>
              <a:t>均衡了？</a:t>
            </a:r>
            <a:r>
              <a:rPr lang="en-US" altLang="zh-CN" smtClean="0">
                <a:latin typeface="Arial" panose="020B0604020202020204" pitchFamily="34" charset="0"/>
                <a:sym typeface="Wingdings" panose="05000000000000000000" pitchFamily="2" charset="2"/>
              </a:rPr>
              <a:t>No</a:t>
            </a:r>
            <a:r>
              <a:rPr lang="zh-CN" altLang="en-US" smtClean="0">
                <a:latin typeface="Arial" panose="020B0604020202020204" pitchFamily="34" charset="0"/>
                <a:sym typeface="Wingdings" panose="05000000000000000000" pitchFamily="2" charset="2"/>
              </a:rPr>
              <a:t>！走</a:t>
            </a:r>
            <a:r>
              <a:rPr lang="en-US" altLang="zh-CN" smtClean="0">
                <a:latin typeface="Arial" panose="020B0604020202020204" pitchFamily="34" charset="0"/>
                <a:sym typeface="Wingdings" panose="05000000000000000000" pitchFamily="2" charset="2"/>
              </a:rPr>
              <a:t>AD</a:t>
            </a:r>
            <a:r>
              <a:rPr lang="zh-CN" altLang="en-US" smtClean="0">
                <a:latin typeface="Arial" panose="020B0604020202020204" pitchFamily="34" charset="0"/>
                <a:sym typeface="Wingdings" panose="05000000000000000000" pitchFamily="2" charset="2"/>
              </a:rPr>
              <a:t>段的人觉得不合适了，时间变长为</a:t>
            </a:r>
            <a:r>
              <a:rPr lang="en-US" altLang="zh-CN" smtClean="0">
                <a:latin typeface="Arial" panose="020B0604020202020204" pitchFamily="34" charset="0"/>
                <a:sym typeface="Wingdings" panose="05000000000000000000" pitchFamily="2" charset="2"/>
              </a:rPr>
              <a:t> 45</a:t>
            </a:r>
            <a:r>
              <a:rPr lang="zh-CN" altLang="en-US" smtClean="0">
                <a:latin typeface="Arial" panose="020B0604020202020204" pitchFamily="34" charset="0"/>
                <a:sym typeface="Wingdings" panose="05000000000000000000" pitchFamily="2" charset="2"/>
              </a:rPr>
              <a:t>＋</a:t>
            </a:r>
            <a:r>
              <a:rPr lang="en-US" altLang="zh-CN" smtClean="0">
                <a:latin typeface="Arial" panose="020B0604020202020204" pitchFamily="34" charset="0"/>
                <a:sym typeface="Wingdings" panose="05000000000000000000" pitchFamily="2" charset="2"/>
              </a:rPr>
              <a:t>4000</a:t>
            </a:r>
            <a:r>
              <a:rPr lang="zh-CN" altLang="en-US" smtClean="0">
                <a:latin typeface="Arial" panose="020B0604020202020204" pitchFamily="34" charset="0"/>
                <a:sym typeface="Wingdings" panose="05000000000000000000" pitchFamily="2" charset="2"/>
              </a:rPr>
              <a:t>／</a:t>
            </a:r>
            <a:r>
              <a:rPr lang="en-US" altLang="zh-CN" smtClean="0">
                <a:latin typeface="Arial" panose="020B0604020202020204" pitchFamily="34" charset="0"/>
                <a:sym typeface="Wingdings" panose="05000000000000000000" pitchFamily="2" charset="2"/>
              </a:rPr>
              <a:t>100</a:t>
            </a:r>
            <a:r>
              <a:rPr lang="zh-CN" altLang="en-US" smtClean="0">
                <a:latin typeface="Arial" panose="020B0604020202020204" pitchFamily="34" charset="0"/>
                <a:sym typeface="Wingdings" panose="05000000000000000000" pitchFamily="2" charset="2"/>
              </a:rPr>
              <a:t>＝</a:t>
            </a:r>
            <a:r>
              <a:rPr lang="en-US" altLang="zh-CN" smtClean="0">
                <a:latin typeface="Arial" panose="020B0604020202020204" pitchFamily="34" charset="0"/>
                <a:sym typeface="Wingdings" panose="05000000000000000000" pitchFamily="2" charset="2"/>
              </a:rPr>
              <a:t>85</a:t>
            </a:r>
            <a:r>
              <a:rPr lang="zh-CN" altLang="en-US" smtClean="0">
                <a:latin typeface="Arial" panose="020B0604020202020204" pitchFamily="34" charset="0"/>
                <a:sym typeface="Wingdings" panose="05000000000000000000" pitchFamily="2" charset="2"/>
              </a:rPr>
              <a:t>，他们有动机放弃</a:t>
            </a:r>
            <a:endParaRPr lang="en-US" altLang="zh-CN" smtClean="0">
              <a:latin typeface="Arial" panose="020B0604020202020204" pitchFamily="34" charset="0"/>
              <a:sym typeface="Wingdings" panose="05000000000000000000" pitchFamily="2" charset="2"/>
            </a:endParaRPr>
          </a:p>
          <a:p>
            <a:pPr>
              <a:spcBef>
                <a:spcPct val="0"/>
              </a:spcBef>
            </a:pPr>
            <a:r>
              <a:rPr lang="en-US" altLang="zh-CN" smtClean="0">
                <a:latin typeface="Arial" panose="020B0604020202020204" pitchFamily="34" charset="0"/>
                <a:sym typeface="Wingdings" panose="05000000000000000000" pitchFamily="2" charset="2"/>
              </a:rPr>
              <a:t>AD</a:t>
            </a:r>
            <a:r>
              <a:rPr lang="zh-CN" altLang="en-US" smtClean="0">
                <a:latin typeface="Arial" panose="020B0604020202020204" pitchFamily="34" charset="0"/>
                <a:sym typeface="Wingdings" panose="05000000000000000000" pitchFamily="2" charset="2"/>
              </a:rPr>
              <a:t>而去走</a:t>
            </a:r>
            <a:r>
              <a:rPr lang="en-US" altLang="zh-CN" smtClean="0">
                <a:latin typeface="Arial" panose="020B0604020202020204" pitchFamily="34" charset="0"/>
                <a:sym typeface="Wingdings" panose="05000000000000000000" pitchFamily="2" charset="2"/>
              </a:rPr>
              <a:t>ACD</a:t>
            </a:r>
            <a:r>
              <a:rPr lang="zh-CN" altLang="en-US" smtClean="0">
                <a:latin typeface="Arial" panose="020B0604020202020204" pitchFamily="34" charset="0"/>
                <a:sym typeface="Wingdings" panose="05000000000000000000" pitchFamily="2" charset="2"/>
              </a:rPr>
              <a:t>，时间会缩短：</a:t>
            </a:r>
            <a:r>
              <a:rPr lang="en-US" altLang="zh-CN" smtClean="0">
                <a:latin typeface="Arial" panose="020B0604020202020204" pitchFamily="34" charset="0"/>
                <a:sym typeface="Wingdings" panose="05000000000000000000" pitchFamily="2" charset="2"/>
              </a:rPr>
              <a:t>4000/100+0+4000</a:t>
            </a:r>
            <a:r>
              <a:rPr lang="zh-CN" altLang="en-US" smtClean="0">
                <a:latin typeface="Arial" panose="020B0604020202020204" pitchFamily="34" charset="0"/>
                <a:sym typeface="Wingdings" panose="05000000000000000000" pitchFamily="2" charset="2"/>
              </a:rPr>
              <a:t>／</a:t>
            </a:r>
            <a:r>
              <a:rPr lang="en-US" altLang="zh-CN" smtClean="0">
                <a:latin typeface="Arial" panose="020B0604020202020204" pitchFamily="34" charset="0"/>
                <a:sym typeface="Wingdings" panose="05000000000000000000" pitchFamily="2" charset="2"/>
              </a:rPr>
              <a:t>100 </a:t>
            </a:r>
            <a:r>
              <a:rPr lang="zh-CN" altLang="en-US" smtClean="0">
                <a:latin typeface="Arial" panose="020B0604020202020204" pitchFamily="34" charset="0"/>
                <a:sym typeface="Wingdings" panose="05000000000000000000" pitchFamily="2" charset="2"/>
              </a:rPr>
              <a:t>＝</a:t>
            </a:r>
            <a:r>
              <a:rPr lang="en-US" altLang="zh-CN" smtClean="0">
                <a:latin typeface="Arial" panose="020B0604020202020204" pitchFamily="34" charset="0"/>
                <a:sym typeface="Wingdings" panose="05000000000000000000" pitchFamily="2" charset="2"/>
              </a:rPr>
              <a:t>80</a:t>
            </a:r>
          </a:p>
          <a:p>
            <a:pPr>
              <a:spcBef>
                <a:spcPct val="0"/>
              </a:spcBef>
            </a:pPr>
            <a:r>
              <a:rPr lang="zh-CN" altLang="en-US" smtClean="0">
                <a:latin typeface="Arial" panose="020B0604020202020204" pitchFamily="34" charset="0"/>
                <a:sym typeface="Wingdings" panose="05000000000000000000" pitchFamily="2" charset="2"/>
              </a:rPr>
              <a:t>最终，达到唯一的均衡（低效的）</a:t>
            </a:r>
            <a:endParaRPr lang="en-US" altLang="zh-CN" smtClean="0">
              <a:latin typeface="Arial" panose="020B0604020202020204" pitchFamily="34" charset="0"/>
              <a:sym typeface="Wingdings" panose="05000000000000000000" pitchFamily="2" charset="2"/>
            </a:endParaRPr>
          </a:p>
          <a:p>
            <a:pPr>
              <a:spcBef>
                <a:spcPct val="0"/>
              </a:spcBef>
            </a:pPr>
            <a:endParaRPr lang="en-US" altLang="zh-CN" smtClean="0">
              <a:latin typeface="Arial" panose="020B0604020202020204" pitchFamily="34" charset="0"/>
            </a:endParaRPr>
          </a:p>
          <a:p>
            <a:pPr>
              <a:spcBef>
                <a:spcPct val="0"/>
              </a:spcBef>
            </a:pPr>
            <a:endParaRPr lang="en-US" altLang="zh-CN" smtClean="0">
              <a:latin typeface="Arial" panose="020B0604020202020204" pitchFamily="34" charset="0"/>
            </a:endParaRPr>
          </a:p>
          <a:p>
            <a:pPr>
              <a:spcBef>
                <a:spcPct val="0"/>
              </a:spcBef>
            </a:pPr>
            <a:endParaRPr lang="zh-CN" altLang="en-US" smtClean="0">
              <a:latin typeface="Arial" panose="020B0604020202020204" pitchFamily="34" charset="0"/>
            </a:endParaRPr>
          </a:p>
        </p:txBody>
      </p:sp>
      <p:sp>
        <p:nvSpPr>
          <p:cNvPr id="22532"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5C8926EC-B3FD-47F2-9251-5DB1A8870231}" type="slidenum">
              <a:rPr kumimoji="1" lang="zh-CN" altLang="en-US" b="0" smtClean="0"/>
              <a:pPr/>
              <a:t>6</a:t>
            </a:fld>
            <a:endParaRPr kumimoji="1" lang="zh-CN" altLang="en-US" b="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hape 32"/>
          <p:cNvSpPr>
            <a:spLocks noGrp="1" noRot="1" noChangeAspect="1" noTextEdit="1"/>
          </p:cNvSpPr>
          <p:nvPr>
            <p:ph type="sldImg"/>
          </p:nvPr>
        </p:nvSpPr>
        <p:spPr>
          <a:ln/>
        </p:spPr>
      </p:sp>
      <p:sp>
        <p:nvSpPr>
          <p:cNvPr id="27651" name="Shape 33"/>
          <p:cNvSpPr>
            <a:spLocks noGrp="1"/>
          </p:cNvSpPr>
          <p:nvPr>
            <p:ph type="body"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2200" smtClean="0">
                <a:latin typeface="华文楷体" panose="02010600040101010101" pitchFamily="2" charset="-122"/>
                <a:ea typeface="华文楷体" panose="02010600040101010101" pitchFamily="2" charset="-122"/>
                <a:sym typeface="华文楷体" panose="02010600040101010101" pitchFamily="2" charset="-122"/>
              </a:rPr>
              <a:t>在给定结构的条件下，布雷斯悖论只涉及到一个行动者，就是车主。</a:t>
            </a:r>
          </a:p>
          <a:p>
            <a:r>
              <a:rPr lang="zh-CN" altLang="zh-CN" sz="2200" smtClean="0">
                <a:latin typeface="华文楷体" panose="02010600040101010101" pitchFamily="2" charset="-122"/>
                <a:ea typeface="华文楷体" panose="02010600040101010101" pitchFamily="2" charset="-122"/>
                <a:sym typeface="华文楷体" panose="02010600040101010101" pitchFamily="2" charset="-122"/>
              </a:rPr>
              <a:t>其实，在布雷斯悖论中，我们可以将交通时间等同于交通成本。</a:t>
            </a:r>
          </a:p>
          <a:p>
            <a:r>
              <a:rPr lang="zh-CN" altLang="zh-CN" sz="2200" smtClean="0">
                <a:latin typeface="华文楷体" panose="02010600040101010101" pitchFamily="2" charset="-122"/>
                <a:ea typeface="华文楷体" panose="02010600040101010101" pitchFamily="2" charset="-122"/>
                <a:sym typeface="华文楷体" panose="02010600040101010101" pitchFamily="2" charset="-122"/>
              </a:rPr>
              <a:t>即不再限于流量意义上的交通网络了。</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fld id="{D97E6902-398E-4CAF-98E1-237E4052B867}" type="slidenum">
              <a:rPr lang="zh-CN" altLang="en-US" b="0" smtClean="0"/>
              <a:pPr/>
              <a:t>16</a:t>
            </a:fld>
            <a:endParaRPr lang="zh-CN" altLang="en-US" b="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latin typeface="Arial" panose="020B0604020202020204" pitchFamily="34" charset="0"/>
            </a:endParaRPr>
          </a:p>
          <a:p>
            <a:endParaRPr lang="en-US" altLang="zh-CN" smtClean="0">
              <a:latin typeface="Arial" panose="020B0604020202020204" pitchFamily="34" charset="0"/>
            </a:endParaRPr>
          </a:p>
          <a:p>
            <a:r>
              <a:rPr lang="zh-CN" altLang="en-US" smtClean="0">
                <a:latin typeface="Arial" panose="020B0604020202020204" pitchFamily="34" charset="0"/>
              </a:rPr>
              <a:t>如何让不同群组实现尽可能好的配置，例如学生和学校的匹配，器官捐献者和需器官移植病人的配对。这些配置如何才能尽可能高效地完成？通过对市场设计、匹配理论的提炼，以及市场体系实际设计的验证，两位经济学奖得主回答了这些问题。</a:t>
            </a:r>
            <a:endParaRPr lang="en-US" altLang="zh-CN" smtClean="0">
              <a:latin typeface="Arial" panose="020B0604020202020204" pitchFamily="34" charset="0"/>
            </a:endParaRPr>
          </a:p>
          <a:p>
            <a:endParaRPr lang="en-US" altLang="zh-CN" smtClean="0">
              <a:latin typeface="Arial" panose="020B0604020202020204" pitchFamily="34" charset="0"/>
            </a:endParaRPr>
          </a:p>
          <a:p>
            <a:r>
              <a:rPr lang="en-US" altLang="zh-CN" smtClean="0">
                <a:latin typeface="Arial" panose="020B0604020202020204" pitchFamily="34" charset="0"/>
              </a:rPr>
              <a:t>For the theory of stable allocation and practice in market design</a:t>
            </a:r>
            <a:endParaRPr lang="zh-CN" altLang="en-US" smtClean="0">
              <a:latin typeface="Arial" panose="020B0604020202020204" pitchFamily="34" charset="0"/>
            </a:endParaRPr>
          </a:p>
        </p:txBody>
      </p:sp>
      <p:sp>
        <p:nvSpPr>
          <p:cNvPr id="45060"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AB053B88-B0B8-433C-A041-604DB4EB5EF2}" type="slidenum">
              <a:rPr kumimoji="1" lang="zh-CN" altLang="en-US" b="0" smtClean="0"/>
              <a:pPr/>
              <a:t>25</a:t>
            </a:fld>
            <a:endParaRPr kumimoji="1" lang="zh-CN" altLang="en-US" b="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latin typeface="Arial" panose="020B0604020202020204" pitchFamily="34" charset="0"/>
            </a:endParaRPr>
          </a:p>
          <a:p>
            <a:r>
              <a:rPr lang="zh-CN" altLang="en-US" smtClean="0">
                <a:latin typeface="Arial" panose="020B0604020202020204" pitchFamily="34" charset="0"/>
              </a:rPr>
              <a:t>对简单匹配问题，构造估值（</a:t>
            </a:r>
            <a:r>
              <a:rPr lang="en-US" altLang="zh-CN" smtClean="0">
                <a:latin typeface="Arial" panose="020B0604020202020204" pitchFamily="34" charset="0"/>
              </a:rPr>
              <a:t>0</a:t>
            </a:r>
            <a:r>
              <a:rPr lang="zh-CN" altLang="en-US" smtClean="0">
                <a:latin typeface="Arial" panose="020B0604020202020204" pitchFamily="34" charset="0"/>
              </a:rPr>
              <a:t>，</a:t>
            </a:r>
            <a:r>
              <a:rPr lang="en-US" altLang="zh-CN" smtClean="0">
                <a:latin typeface="Arial" panose="020B0604020202020204" pitchFamily="34" charset="0"/>
              </a:rPr>
              <a:t>1</a:t>
            </a:r>
            <a:r>
              <a:rPr lang="zh-CN" altLang="en-US" smtClean="0">
                <a:latin typeface="Arial" panose="020B0604020202020204" pitchFamily="34" charset="0"/>
              </a:rPr>
              <a:t>）矩阵</a:t>
            </a:r>
            <a:endParaRPr lang="en-US" altLang="zh-CN" smtClean="0">
              <a:latin typeface="Arial" panose="020B0604020202020204" pitchFamily="34" charset="0"/>
            </a:endParaRPr>
          </a:p>
          <a:p>
            <a:r>
              <a:rPr lang="zh-CN" altLang="en-US" smtClean="0">
                <a:latin typeface="Arial" panose="020B0604020202020204" pitchFamily="34" charset="0"/>
              </a:rPr>
              <a:t>“能否有完美匹配”？等价于：社会最优的值等于</a:t>
            </a:r>
            <a:r>
              <a:rPr lang="en-US" altLang="zh-CN" smtClean="0">
                <a:latin typeface="Arial" panose="020B0604020202020204" pitchFamily="34" charset="0"/>
              </a:rPr>
              <a:t>K</a:t>
            </a:r>
            <a:r>
              <a:rPr lang="zh-CN" altLang="en-US" smtClean="0">
                <a:latin typeface="Arial" panose="020B0604020202020204" pitchFamily="34" charset="0"/>
              </a:rPr>
              <a:t>。</a:t>
            </a:r>
          </a:p>
        </p:txBody>
      </p:sp>
      <p:sp>
        <p:nvSpPr>
          <p:cNvPr id="54276"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CF2E6D9-66B9-4A8D-B0BD-97BFCA4A085F}" type="slidenum">
              <a:rPr kumimoji="1" lang="zh-CN" altLang="en-US" b="0" smtClean="0"/>
              <a:pPr/>
              <a:t>33</a:t>
            </a:fld>
            <a:endParaRPr kumimoji="1" lang="zh-CN" altLang="en-US" b="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604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fld id="{225D4090-F7F7-4EFB-AA1B-E0F64B2126C9}" type="slidenum">
              <a:rPr lang="zh-CN" altLang="en-US" b="0" smtClean="0"/>
              <a:pPr/>
              <a:t>38</a:t>
            </a:fld>
            <a:endParaRPr lang="zh-CN" altLang="en-US" b="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latin typeface="Arial" panose="020B0604020202020204" pitchFamily="34" charset="0"/>
            </a:endParaRPr>
          </a:p>
          <a:p>
            <a:r>
              <a:rPr lang="zh-CN" altLang="en-US" smtClean="0">
                <a:latin typeface="Arial" panose="020B0604020202020204" pitchFamily="34" charset="0"/>
              </a:rPr>
              <a:t>结论应该是“</a:t>
            </a:r>
            <a:r>
              <a:rPr lang="en-US" altLang="zh-CN" smtClean="0">
                <a:latin typeface="Arial" panose="020B0604020202020204" pitchFamily="34" charset="0"/>
              </a:rPr>
              <a:t>YES</a:t>
            </a:r>
            <a:r>
              <a:rPr lang="zh-CN" altLang="en-US" smtClean="0">
                <a:latin typeface="Arial" panose="020B0604020202020204" pitchFamily="34" charset="0"/>
              </a:rPr>
              <a:t>”。</a:t>
            </a:r>
            <a:endParaRPr lang="en-US" altLang="zh-CN" smtClean="0">
              <a:latin typeface="Arial" panose="020B0604020202020204" pitchFamily="34" charset="0"/>
            </a:endParaRPr>
          </a:p>
          <a:p>
            <a:r>
              <a:rPr lang="zh-CN" altLang="en-US" smtClean="0">
                <a:latin typeface="Arial" panose="020B0604020202020204" pitchFamily="34" charset="0"/>
              </a:rPr>
              <a:t>那么进一步的问题就是，那“清仓价格”有什么特别？</a:t>
            </a:r>
            <a:endParaRPr lang="en-US" altLang="zh-CN" smtClean="0">
              <a:latin typeface="Arial" panose="020B0604020202020204" pitchFamily="34" charset="0"/>
            </a:endParaRPr>
          </a:p>
          <a:p>
            <a:r>
              <a:rPr lang="zh-CN" altLang="en-US" smtClean="0">
                <a:latin typeface="Arial" panose="020B0604020202020204" pitchFamily="34" charset="0"/>
              </a:rPr>
              <a:t>答：它们给出具有完美匹配的偏好卖家图，也就是给出了差价总和最大的匹配。</a:t>
            </a:r>
            <a:endParaRPr lang="en-US" altLang="zh-CN" smtClean="0">
              <a:latin typeface="Arial" panose="020B0604020202020204" pitchFamily="34" charset="0"/>
            </a:endParaRPr>
          </a:p>
          <a:p>
            <a:r>
              <a:rPr lang="zh-CN" altLang="en-US" smtClean="0">
                <a:latin typeface="Arial" panose="020B0604020202020204" pitchFamily="34" charset="0"/>
              </a:rPr>
              <a:t>其他价格组合，差价总和最大的匹配虽然是存在的，但我们不知道如何从“所有可能的配置”中有效地找出来。</a:t>
            </a:r>
            <a:endParaRPr lang="en-US" altLang="zh-CN" smtClean="0">
              <a:latin typeface="Arial" panose="020B0604020202020204" pitchFamily="34" charset="0"/>
            </a:endParaRPr>
          </a:p>
          <a:p>
            <a:endParaRPr lang="en-US" altLang="zh-CN" smtClean="0">
              <a:latin typeface="Arial" panose="020B0604020202020204" pitchFamily="34" charset="0"/>
            </a:endParaRPr>
          </a:p>
          <a:p>
            <a:r>
              <a:rPr lang="zh-CN" altLang="en-US" smtClean="0">
                <a:latin typeface="Arial" panose="020B0604020202020204" pitchFamily="34" charset="0"/>
              </a:rPr>
              <a:t>还有，对应清仓价格，买方博弈的均衡就是对应差价总和最优的完美匹配。</a:t>
            </a:r>
            <a:endParaRPr lang="en-US" altLang="zh-CN" smtClean="0">
              <a:latin typeface="Arial" panose="020B0604020202020204" pitchFamily="34" charset="0"/>
            </a:endParaRPr>
          </a:p>
          <a:p>
            <a:r>
              <a:rPr lang="zh-CN" altLang="en-US" smtClean="0">
                <a:latin typeface="Arial" panose="020B0604020202020204" pitchFamily="34" charset="0"/>
              </a:rPr>
              <a:t>而如果不是清仓价格，对应差价总和最优的完美匹配不是博弈均衡－有人会认为“调整一下选择能更好”（尽管冲突）。</a:t>
            </a:r>
          </a:p>
        </p:txBody>
      </p:sp>
      <p:sp>
        <p:nvSpPr>
          <p:cNvPr id="6246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A75B0BCA-C904-4AF4-9AA2-32A94B3C2FD6}" type="slidenum">
              <a:rPr kumimoji="1" lang="zh-CN" altLang="en-US" b="0" smtClean="0"/>
              <a:pPr/>
              <a:t>39</a:t>
            </a:fld>
            <a:endParaRPr kumimoji="1" lang="zh-CN" altLang="en-US" b="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Oval 38"/>
          <p:cNvSpPr>
            <a:spLocks noChangeArrowheads="1"/>
          </p:cNvSpPr>
          <p:nvPr/>
        </p:nvSpPr>
        <p:spPr bwMode="gray">
          <a:xfrm>
            <a:off x="684213" y="333375"/>
            <a:ext cx="5905500" cy="5761038"/>
          </a:xfrm>
          <a:prstGeom prst="ellipse">
            <a:avLst/>
          </a:prstGeom>
          <a:gradFill rotWithShape="1">
            <a:gsLst>
              <a:gs pos="0">
                <a:schemeClr val="bg2">
                  <a:alpha val="48000"/>
                </a:schemeClr>
              </a:gs>
              <a:gs pos="100000">
                <a:schemeClr val="bg2">
                  <a:gamma/>
                  <a:tint val="0"/>
                  <a:invGamma/>
                  <a:alpha val="80000"/>
                </a:schemeClr>
              </a:gs>
            </a:gsLst>
            <a:lin ang="0" scaled="1"/>
          </a:gradFill>
          <a:ln w="9525">
            <a:noFill/>
            <a:round/>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5" name="Rectangle 39"/>
          <p:cNvSpPr>
            <a:spLocks noChangeArrowheads="1"/>
          </p:cNvSpPr>
          <p:nvPr/>
        </p:nvSpPr>
        <p:spPr bwMode="ltGray">
          <a:xfrm>
            <a:off x="0" y="4508500"/>
            <a:ext cx="9144000" cy="17287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6" name="Oval 40"/>
          <p:cNvSpPr>
            <a:spLocks noChangeArrowheads="1"/>
          </p:cNvSpPr>
          <p:nvPr/>
        </p:nvSpPr>
        <p:spPr bwMode="gray">
          <a:xfrm>
            <a:off x="971550" y="1628775"/>
            <a:ext cx="3529013" cy="3671888"/>
          </a:xfrm>
          <a:prstGeom prst="ellipse">
            <a:avLst/>
          </a:prstGeom>
          <a:solidFill>
            <a:schemeClr val="accent2"/>
          </a:solidFill>
          <a:ln w="38100">
            <a:solidFill>
              <a:schemeClr val="bg1"/>
            </a:solidFill>
            <a:round/>
            <a:headEnd/>
            <a:tailEnd/>
          </a:ln>
          <a:effectLst>
            <a:outerShdw dist="89803" dir="2700000" algn="ctr" rotWithShape="0">
              <a:srgbClr val="000000">
                <a:alpha val="18999"/>
              </a:srgb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7" name="Oval 42"/>
          <p:cNvSpPr>
            <a:spLocks noChangeArrowheads="1"/>
          </p:cNvSpPr>
          <p:nvPr/>
        </p:nvSpPr>
        <p:spPr bwMode="gray">
          <a:xfrm>
            <a:off x="1258888" y="260350"/>
            <a:ext cx="935037" cy="936625"/>
          </a:xfrm>
          <a:prstGeom prst="ellipse">
            <a:avLst/>
          </a:prstGeom>
          <a:solidFill>
            <a:schemeClr val="tx2"/>
          </a:solidFill>
          <a:ln w="38100">
            <a:solidFill>
              <a:schemeClr val="bg1"/>
            </a:solidFill>
            <a:round/>
            <a:headEnd/>
            <a:tailEnd/>
          </a:ln>
          <a:effectLst>
            <a:outerShdw dist="89803" dir="2700000" algn="ctr" rotWithShape="0">
              <a:srgbClr val="000000">
                <a:alpha val="18999"/>
              </a:srgb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8" name="Oval 43"/>
          <p:cNvSpPr>
            <a:spLocks noChangeArrowheads="1"/>
          </p:cNvSpPr>
          <p:nvPr/>
        </p:nvSpPr>
        <p:spPr bwMode="gray">
          <a:xfrm>
            <a:off x="4211638" y="2636838"/>
            <a:ext cx="1223962" cy="1223962"/>
          </a:xfrm>
          <a:prstGeom prst="ellipse">
            <a:avLst/>
          </a:prstGeom>
          <a:solidFill>
            <a:srgbClr val="1BABE5">
              <a:alpha val="1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9" name="Oval 49"/>
          <p:cNvSpPr>
            <a:spLocks noChangeArrowheads="1"/>
          </p:cNvSpPr>
          <p:nvPr/>
        </p:nvSpPr>
        <p:spPr bwMode="gray">
          <a:xfrm>
            <a:off x="993775" y="1651000"/>
            <a:ext cx="3490913" cy="3629025"/>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 name="Oval 50"/>
          <p:cNvSpPr>
            <a:spLocks noChangeArrowheads="1"/>
          </p:cNvSpPr>
          <p:nvPr/>
        </p:nvSpPr>
        <p:spPr bwMode="gray">
          <a:xfrm>
            <a:off x="1276350" y="277813"/>
            <a:ext cx="900113" cy="900112"/>
          </a:xfrm>
          <a:prstGeom prst="ellipse">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1" name="Oval 44"/>
          <p:cNvSpPr>
            <a:spLocks noChangeArrowheads="1"/>
          </p:cNvSpPr>
          <p:nvPr/>
        </p:nvSpPr>
        <p:spPr bwMode="gray">
          <a:xfrm>
            <a:off x="3856038" y="3500438"/>
            <a:ext cx="1582737" cy="1582737"/>
          </a:xfrm>
          <a:prstGeom prst="ellipse">
            <a:avLst/>
          </a:prstGeom>
          <a:solidFill>
            <a:schemeClr val="folHlink"/>
          </a:solidFill>
          <a:ln w="38100">
            <a:solidFill>
              <a:schemeClr val="bg1"/>
            </a:solidFill>
            <a:round/>
            <a:headEnd/>
            <a:tailEnd/>
          </a:ln>
          <a:effectLst>
            <a:outerShdw dist="89803" dir="2700000" algn="ctr" rotWithShape="0">
              <a:srgbClr val="000000">
                <a:alpha val="18999"/>
              </a:srgb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defRPr/>
            </a:pPr>
            <a:endParaRPr lang="zh-CN" altLang="en-US" smtClean="0">
              <a:ea typeface="宋体" panose="02010600030101010101" pitchFamily="2" charset="-122"/>
            </a:endParaRPr>
          </a:p>
        </p:txBody>
      </p:sp>
      <p:sp>
        <p:nvSpPr>
          <p:cNvPr id="12" name="Oval 51"/>
          <p:cNvSpPr>
            <a:spLocks noChangeArrowheads="1"/>
          </p:cNvSpPr>
          <p:nvPr/>
        </p:nvSpPr>
        <p:spPr bwMode="gray">
          <a:xfrm>
            <a:off x="3881438" y="3521075"/>
            <a:ext cx="1533525" cy="1543050"/>
          </a:xfrm>
          <a:prstGeom prst="ellipse">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3" name="Oval 41"/>
          <p:cNvSpPr>
            <a:spLocks noChangeArrowheads="1"/>
          </p:cNvSpPr>
          <p:nvPr/>
        </p:nvSpPr>
        <p:spPr bwMode="gray">
          <a:xfrm>
            <a:off x="323850" y="1268413"/>
            <a:ext cx="1438275" cy="1511300"/>
          </a:xfrm>
          <a:prstGeom prst="ellipse">
            <a:avLst/>
          </a:prstGeom>
          <a:solidFill>
            <a:schemeClr val="folHlink"/>
          </a:solidFill>
          <a:ln w="38100">
            <a:solidFill>
              <a:schemeClr val="bg1"/>
            </a:solidFill>
            <a:round/>
            <a:headEnd/>
            <a:tailEnd/>
          </a:ln>
          <a:effectLst>
            <a:outerShdw dist="89803" dir="2700000" algn="ctr" rotWithShape="0">
              <a:srgbClr val="000000">
                <a:alpha val="18999"/>
              </a:srgb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4" name="Oval 52"/>
          <p:cNvSpPr>
            <a:spLocks noChangeArrowheads="1"/>
          </p:cNvSpPr>
          <p:nvPr/>
        </p:nvSpPr>
        <p:spPr bwMode="gray">
          <a:xfrm>
            <a:off x="330200" y="1287463"/>
            <a:ext cx="1419225" cy="1462087"/>
          </a:xfrm>
          <a:prstGeom prst="ellipse">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3074" name="Rectangle 2"/>
          <p:cNvSpPr>
            <a:spLocks noGrp="1" noChangeArrowheads="1"/>
          </p:cNvSpPr>
          <p:nvPr>
            <p:ph type="ctrTitle"/>
          </p:nvPr>
        </p:nvSpPr>
        <p:spPr>
          <a:xfrm>
            <a:off x="4267201" y="1219200"/>
            <a:ext cx="4495800" cy="1752600"/>
          </a:xfrm>
        </p:spPr>
        <p:txBody>
          <a:bodyPr/>
          <a:lstStyle>
            <a:lvl1pPr algn="r">
              <a:defRPr sz="1800">
                <a:solidFill>
                  <a:schemeClr val="tx2"/>
                </a:solidFill>
                <a:latin typeface="华文隶书" pitchFamily="2" charset="-122"/>
                <a:ea typeface="华文隶书" pitchFamily="2" charset="-122"/>
              </a:defRPr>
            </a:lvl1pPr>
          </a:lstStyle>
          <a:p>
            <a:r>
              <a:rPr lang="zh-CN" altLang="en-US"/>
              <a:t>单击此处编辑母版标题样式</a:t>
            </a:r>
          </a:p>
        </p:txBody>
      </p:sp>
      <p:sp>
        <p:nvSpPr>
          <p:cNvPr id="3075" name="Rectangle 3"/>
          <p:cNvSpPr>
            <a:spLocks noGrp="1" noChangeArrowheads="1"/>
          </p:cNvSpPr>
          <p:nvPr>
            <p:ph type="subTitle" idx="1"/>
          </p:nvPr>
        </p:nvSpPr>
        <p:spPr>
          <a:xfrm>
            <a:off x="685800" y="5486400"/>
            <a:ext cx="7620000" cy="304800"/>
          </a:xfrm>
        </p:spPr>
        <p:txBody>
          <a:bodyPr/>
          <a:lstStyle>
            <a:lvl1pPr marL="0" indent="0" algn="ctr">
              <a:buFont typeface="Wingdings" pitchFamily="2" charset="2"/>
              <a:buNone/>
              <a:defRPr sz="2000">
                <a:solidFill>
                  <a:schemeClr val="bg1"/>
                </a:solidFill>
              </a:defRPr>
            </a:lvl1pPr>
          </a:lstStyle>
          <a:p>
            <a:r>
              <a:rPr lang="zh-CN" altLang="en-US"/>
              <a:t>单击此处编辑母版副标题样式</a:t>
            </a:r>
          </a:p>
        </p:txBody>
      </p:sp>
      <p:sp>
        <p:nvSpPr>
          <p:cNvPr id="15" name="Rectangle 6"/>
          <p:cNvSpPr>
            <a:spLocks noGrp="1" noChangeArrowheads="1"/>
          </p:cNvSpPr>
          <p:nvPr>
            <p:ph type="sldNum" sz="quarter" idx="10"/>
          </p:nvPr>
        </p:nvSpPr>
        <p:spPr>
          <a:xfrm>
            <a:off x="250825" y="6381750"/>
            <a:ext cx="895350" cy="244475"/>
          </a:xfrm>
        </p:spPr>
        <p:txBody>
          <a:bodyPr/>
          <a:lstStyle>
            <a:lvl1pPr algn="l">
              <a:defRPr sz="1200"/>
            </a:lvl1pPr>
          </a:lstStyle>
          <a:p>
            <a:pPr>
              <a:defRPr/>
            </a:pPr>
            <a:fld id="{F8115512-0196-4510-94DB-A91B723E6D17}" type="slidenum">
              <a:rPr lang="zh-CN" altLang="en-US"/>
              <a:pPr>
                <a:defRPr/>
              </a:pPr>
              <a:t>‹#›</a:t>
            </a:fld>
            <a:endParaRPr lang="en-US" altLang="zh-CN"/>
          </a:p>
        </p:txBody>
      </p:sp>
    </p:spTree>
    <p:extLst>
      <p:ext uri="{BB962C8B-B14F-4D97-AF65-F5344CB8AC3E}">
        <p14:creationId xmlns:p14="http://schemas.microsoft.com/office/powerpoint/2010/main" val="3305376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p:txBody>
          <a:bodyPr/>
          <a:lstStyle>
            <a:lvl1pPr>
              <a:defRPr/>
            </a:lvl1pPr>
          </a:lstStyle>
          <a:p>
            <a:pPr>
              <a:defRPr/>
            </a:pPr>
            <a:fld id="{B02AA239-4A37-456B-BDE7-BE80C81D65A9}" type="slidenum">
              <a:rPr lang="zh-CN" altLang="en-US"/>
              <a:pPr>
                <a:defRPr/>
              </a:pPr>
              <a:t>‹#›</a:t>
            </a:fld>
            <a:endParaRPr lang="en-US" altLang="zh-CN"/>
          </a:p>
        </p:txBody>
      </p:sp>
      <p:sp>
        <p:nvSpPr>
          <p:cNvPr id="5" name="Rectangle 4"/>
          <p:cNvSpPr>
            <a:spLocks noGrp="1" noChangeArrowheads="1"/>
          </p:cNvSpPr>
          <p:nvPr>
            <p:ph type="dt" sz="half" idx="11"/>
          </p:nvPr>
        </p:nvSpPr>
        <p:spPr/>
        <p:txBody>
          <a:bodyPr/>
          <a:lstStyle>
            <a:lvl1pPr>
              <a:defRPr/>
            </a:lvl1pPr>
          </a:lstStyle>
          <a:p>
            <a:pPr>
              <a:defRPr/>
            </a:pPr>
            <a:fld id="{07BC69C3-246C-4D51-9767-D1E60BC1A293}" type="datetime1">
              <a:rPr lang="zh-CN" altLang="en-US"/>
              <a:pPr>
                <a:defRPr/>
              </a:pPr>
              <a:t>2017/5/22</a:t>
            </a:fld>
            <a:endParaRPr lang="en-US" altLang="zh-CN"/>
          </a:p>
        </p:txBody>
      </p:sp>
      <p:sp>
        <p:nvSpPr>
          <p:cNvPr id="6" name="Rectangle 113"/>
          <p:cNvSpPr>
            <a:spLocks noGrp="1" noChangeArrowheads="1"/>
          </p:cNvSpPr>
          <p:nvPr>
            <p:ph type="ftr" sz="quarter" idx="12"/>
          </p:nvPr>
        </p:nvSpPr>
        <p:spPr>
          <a:xfrm>
            <a:off x="4643438" y="6524625"/>
            <a:ext cx="432117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endParaRPr lang="en-US" altLang="zh-CN"/>
          </a:p>
        </p:txBody>
      </p:sp>
    </p:spTree>
    <p:extLst>
      <p:ext uri="{BB962C8B-B14F-4D97-AF65-F5344CB8AC3E}">
        <p14:creationId xmlns:p14="http://schemas.microsoft.com/office/powerpoint/2010/main" val="811035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7998" y="609600"/>
            <a:ext cx="2066925"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23" y="609600"/>
            <a:ext cx="6048375"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p:txBody>
          <a:bodyPr/>
          <a:lstStyle>
            <a:lvl1pPr>
              <a:defRPr/>
            </a:lvl1pPr>
          </a:lstStyle>
          <a:p>
            <a:pPr>
              <a:defRPr/>
            </a:pPr>
            <a:fld id="{A3D34008-8785-416B-A8E7-BF93560BBA27}" type="slidenum">
              <a:rPr lang="zh-CN" altLang="en-US"/>
              <a:pPr>
                <a:defRPr/>
              </a:pPr>
              <a:t>‹#›</a:t>
            </a:fld>
            <a:endParaRPr lang="en-US" altLang="zh-CN"/>
          </a:p>
        </p:txBody>
      </p:sp>
      <p:sp>
        <p:nvSpPr>
          <p:cNvPr id="5" name="Rectangle 4"/>
          <p:cNvSpPr>
            <a:spLocks noGrp="1" noChangeArrowheads="1"/>
          </p:cNvSpPr>
          <p:nvPr>
            <p:ph type="dt" sz="half" idx="11"/>
          </p:nvPr>
        </p:nvSpPr>
        <p:spPr/>
        <p:txBody>
          <a:bodyPr/>
          <a:lstStyle>
            <a:lvl1pPr>
              <a:defRPr/>
            </a:lvl1pPr>
          </a:lstStyle>
          <a:p>
            <a:pPr>
              <a:defRPr/>
            </a:pPr>
            <a:fld id="{C122DCDD-D0C0-4681-B899-DEFF03CC9F3B}" type="datetime1">
              <a:rPr lang="zh-CN" altLang="en-US"/>
              <a:pPr>
                <a:defRPr/>
              </a:pPr>
              <a:t>2017/5/22</a:t>
            </a:fld>
            <a:endParaRPr lang="en-US" altLang="zh-CN"/>
          </a:p>
        </p:txBody>
      </p:sp>
      <p:sp>
        <p:nvSpPr>
          <p:cNvPr id="6" name="Rectangle 113"/>
          <p:cNvSpPr>
            <a:spLocks noGrp="1" noChangeArrowheads="1"/>
          </p:cNvSpPr>
          <p:nvPr>
            <p:ph type="ftr" sz="quarter" idx="12"/>
          </p:nvPr>
        </p:nvSpPr>
        <p:spPr>
          <a:xfrm>
            <a:off x="4643438" y="6524625"/>
            <a:ext cx="432117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endParaRPr lang="en-US" altLang="zh-CN"/>
          </a:p>
        </p:txBody>
      </p:sp>
    </p:spTree>
    <p:extLst>
      <p:ext uri="{BB962C8B-B14F-4D97-AF65-F5344CB8AC3E}">
        <p14:creationId xmlns:p14="http://schemas.microsoft.com/office/powerpoint/2010/main" val="628172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1DDD4ED-66B8-480C-89C4-C6576EDEC38C}" type="slidenum">
              <a:rPr lang="zh-CN" altLang="en-US"/>
              <a:pPr>
                <a:defRPr/>
              </a:pPr>
              <a:t>‹#›</a:t>
            </a:fld>
            <a:endParaRPr lang="en-US" altLang="zh-CN"/>
          </a:p>
        </p:txBody>
      </p:sp>
      <p:sp>
        <p:nvSpPr>
          <p:cNvPr id="5" name="Rectangle 4"/>
          <p:cNvSpPr>
            <a:spLocks noGrp="1" noChangeArrowheads="1"/>
          </p:cNvSpPr>
          <p:nvPr>
            <p:ph type="dt" sz="half" idx="11"/>
          </p:nvPr>
        </p:nvSpPr>
        <p:spPr>
          <a:ln/>
        </p:spPr>
        <p:txBody>
          <a:bodyPr/>
          <a:lstStyle>
            <a:lvl1pPr>
              <a:defRPr/>
            </a:lvl1pPr>
          </a:lstStyle>
          <a:p>
            <a:pPr>
              <a:defRPr/>
            </a:pPr>
            <a:fld id="{05284A12-CF9B-4C1F-8DE8-EE880296987D}" type="datetime1">
              <a:rPr lang="zh-CN" altLang="en-US"/>
              <a:pPr>
                <a:defRPr/>
              </a:pPr>
              <a:t>2017/5/22</a:t>
            </a:fld>
            <a:endParaRPr lang="en-US" altLang="zh-CN"/>
          </a:p>
        </p:txBody>
      </p:sp>
    </p:spTree>
    <p:extLst>
      <p:ext uri="{BB962C8B-B14F-4D97-AF65-F5344CB8AC3E}">
        <p14:creationId xmlns:p14="http://schemas.microsoft.com/office/powerpoint/2010/main" val="2218861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200" indent="0">
              <a:buNone/>
              <a:defRPr sz="1800"/>
            </a:lvl2pPr>
            <a:lvl3pPr marL="914397" indent="0">
              <a:buNone/>
              <a:defRPr sz="1600"/>
            </a:lvl3pPr>
            <a:lvl4pPr marL="1371597" indent="0">
              <a:buNone/>
              <a:defRPr sz="1400"/>
            </a:lvl4pPr>
            <a:lvl5pPr marL="1828794" indent="0">
              <a:buNone/>
              <a:defRPr sz="1400"/>
            </a:lvl5pPr>
            <a:lvl6pPr marL="2285993" indent="0">
              <a:buNone/>
              <a:defRPr sz="1400"/>
            </a:lvl6pPr>
            <a:lvl7pPr marL="2743192" indent="0">
              <a:buNone/>
              <a:defRPr sz="1400"/>
            </a:lvl7pPr>
            <a:lvl8pPr marL="3200391" indent="0">
              <a:buNone/>
              <a:defRPr sz="1400"/>
            </a:lvl8pPr>
            <a:lvl9pPr marL="3657588"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p:txBody>
          <a:bodyPr/>
          <a:lstStyle>
            <a:lvl1pPr>
              <a:defRPr/>
            </a:lvl1pPr>
          </a:lstStyle>
          <a:p>
            <a:pPr>
              <a:defRPr/>
            </a:pPr>
            <a:fld id="{C3E0F7A0-03A6-4877-81FD-6AAA1C901497}" type="slidenum">
              <a:rPr lang="zh-CN" altLang="en-US"/>
              <a:pPr>
                <a:defRPr/>
              </a:pPr>
              <a:t>‹#›</a:t>
            </a:fld>
            <a:endParaRPr lang="en-US" altLang="zh-CN"/>
          </a:p>
        </p:txBody>
      </p:sp>
      <p:sp>
        <p:nvSpPr>
          <p:cNvPr id="5" name="Rectangle 4"/>
          <p:cNvSpPr>
            <a:spLocks noGrp="1" noChangeArrowheads="1"/>
          </p:cNvSpPr>
          <p:nvPr>
            <p:ph type="dt" sz="half" idx="11"/>
          </p:nvPr>
        </p:nvSpPr>
        <p:spPr/>
        <p:txBody>
          <a:bodyPr/>
          <a:lstStyle>
            <a:lvl1pPr>
              <a:defRPr/>
            </a:lvl1pPr>
          </a:lstStyle>
          <a:p>
            <a:pPr>
              <a:defRPr/>
            </a:pPr>
            <a:fld id="{BD535082-9F50-4C3B-BBCA-4936FE179768}" type="datetime1">
              <a:rPr lang="zh-CN" altLang="en-US"/>
              <a:pPr>
                <a:defRPr/>
              </a:pPr>
              <a:t>2017/5/22</a:t>
            </a:fld>
            <a:endParaRPr lang="en-US" altLang="zh-CN"/>
          </a:p>
        </p:txBody>
      </p:sp>
      <p:sp>
        <p:nvSpPr>
          <p:cNvPr id="6" name="Rectangle 113"/>
          <p:cNvSpPr>
            <a:spLocks noGrp="1" noChangeArrowheads="1"/>
          </p:cNvSpPr>
          <p:nvPr>
            <p:ph type="ftr" sz="quarter" idx="12"/>
          </p:nvPr>
        </p:nvSpPr>
        <p:spPr>
          <a:xfrm>
            <a:off x="4643438" y="6524625"/>
            <a:ext cx="432117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endParaRPr lang="en-US" altLang="zh-CN"/>
          </a:p>
        </p:txBody>
      </p:sp>
    </p:spTree>
    <p:extLst>
      <p:ext uri="{BB962C8B-B14F-4D97-AF65-F5344CB8AC3E}">
        <p14:creationId xmlns:p14="http://schemas.microsoft.com/office/powerpoint/2010/main" val="9918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5765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7250" y="1676400"/>
            <a:ext cx="405765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a:lvl1pPr>
          </a:lstStyle>
          <a:p>
            <a:pPr>
              <a:defRPr/>
            </a:pPr>
            <a:fld id="{9E29FD19-5353-477A-ABDB-E06F9E432A5B}" type="slidenum">
              <a:rPr lang="zh-CN" altLang="en-US"/>
              <a:pPr>
                <a:defRPr/>
              </a:pPr>
              <a:t>‹#›</a:t>
            </a:fld>
            <a:endParaRPr lang="en-US" altLang="zh-CN"/>
          </a:p>
        </p:txBody>
      </p:sp>
      <p:sp>
        <p:nvSpPr>
          <p:cNvPr id="6" name="Rectangle 4"/>
          <p:cNvSpPr>
            <a:spLocks noGrp="1" noChangeArrowheads="1"/>
          </p:cNvSpPr>
          <p:nvPr>
            <p:ph type="dt" sz="half" idx="11"/>
          </p:nvPr>
        </p:nvSpPr>
        <p:spPr/>
        <p:txBody>
          <a:bodyPr/>
          <a:lstStyle>
            <a:lvl1pPr>
              <a:defRPr/>
            </a:lvl1pPr>
          </a:lstStyle>
          <a:p>
            <a:pPr>
              <a:defRPr/>
            </a:pPr>
            <a:fld id="{23B17267-E7FE-444D-9F94-E2F0E90515FB}" type="datetime1">
              <a:rPr lang="zh-CN" altLang="en-US"/>
              <a:pPr>
                <a:defRPr/>
              </a:pPr>
              <a:t>2017/5/22</a:t>
            </a:fld>
            <a:endParaRPr lang="en-US" altLang="zh-CN"/>
          </a:p>
        </p:txBody>
      </p:sp>
      <p:sp>
        <p:nvSpPr>
          <p:cNvPr id="7" name="Rectangle 113"/>
          <p:cNvSpPr>
            <a:spLocks noGrp="1" noChangeArrowheads="1"/>
          </p:cNvSpPr>
          <p:nvPr>
            <p:ph type="ftr" sz="quarter" idx="12"/>
          </p:nvPr>
        </p:nvSpPr>
        <p:spPr>
          <a:xfrm>
            <a:off x="4643438" y="6524625"/>
            <a:ext cx="432117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endParaRPr lang="en-US" altLang="zh-CN"/>
          </a:p>
        </p:txBody>
      </p:sp>
    </p:spTree>
    <p:extLst>
      <p:ext uri="{BB962C8B-B14F-4D97-AF65-F5344CB8AC3E}">
        <p14:creationId xmlns:p14="http://schemas.microsoft.com/office/powerpoint/2010/main" val="2343522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6"/>
            <a:ext cx="4040188" cy="639763"/>
          </a:xfrm>
        </p:spPr>
        <p:txBody>
          <a:bodyPr anchor="b"/>
          <a:lstStyle>
            <a:lvl1pPr marL="0" indent="0">
              <a:buNone/>
              <a:defRPr sz="2400" b="1"/>
            </a:lvl1pPr>
            <a:lvl2pPr marL="457200" indent="0">
              <a:buNone/>
              <a:defRPr sz="2000" b="1"/>
            </a:lvl2pPr>
            <a:lvl3pPr marL="914397" indent="0">
              <a:buNone/>
              <a:defRPr sz="1800" b="1"/>
            </a:lvl3pPr>
            <a:lvl4pPr marL="1371597" indent="0">
              <a:buNone/>
              <a:defRPr sz="1600" b="1"/>
            </a:lvl4pPr>
            <a:lvl5pPr marL="1828794" indent="0">
              <a:buNone/>
              <a:defRPr sz="1600" b="1"/>
            </a:lvl5pPr>
            <a:lvl6pPr marL="2285993" indent="0">
              <a:buNone/>
              <a:defRPr sz="1600" b="1"/>
            </a:lvl6pPr>
            <a:lvl7pPr marL="2743192" indent="0">
              <a:buNone/>
              <a:defRPr sz="1600" b="1"/>
            </a:lvl7pPr>
            <a:lvl8pPr marL="3200391" indent="0">
              <a:buNone/>
              <a:defRPr sz="1600" b="1"/>
            </a:lvl8pPr>
            <a:lvl9pPr marL="365758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6"/>
            <a:ext cx="4041775" cy="639763"/>
          </a:xfrm>
        </p:spPr>
        <p:txBody>
          <a:bodyPr anchor="b"/>
          <a:lstStyle>
            <a:lvl1pPr marL="0" indent="0">
              <a:buNone/>
              <a:defRPr sz="2400" b="1"/>
            </a:lvl1pPr>
            <a:lvl2pPr marL="457200" indent="0">
              <a:buNone/>
              <a:defRPr sz="2000" b="1"/>
            </a:lvl2pPr>
            <a:lvl3pPr marL="914397" indent="0">
              <a:buNone/>
              <a:defRPr sz="1800" b="1"/>
            </a:lvl3pPr>
            <a:lvl4pPr marL="1371597" indent="0">
              <a:buNone/>
              <a:defRPr sz="1600" b="1"/>
            </a:lvl4pPr>
            <a:lvl5pPr marL="1828794" indent="0">
              <a:buNone/>
              <a:defRPr sz="1600" b="1"/>
            </a:lvl5pPr>
            <a:lvl6pPr marL="2285993" indent="0">
              <a:buNone/>
              <a:defRPr sz="1600" b="1"/>
            </a:lvl6pPr>
            <a:lvl7pPr marL="2743192" indent="0">
              <a:buNone/>
              <a:defRPr sz="1600" b="1"/>
            </a:lvl7pPr>
            <a:lvl8pPr marL="3200391" indent="0">
              <a:buNone/>
              <a:defRPr sz="1600" b="1"/>
            </a:lvl8pPr>
            <a:lvl9pPr marL="365758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p:txBody>
          <a:bodyPr/>
          <a:lstStyle>
            <a:lvl1pPr>
              <a:defRPr/>
            </a:lvl1pPr>
          </a:lstStyle>
          <a:p>
            <a:pPr>
              <a:defRPr/>
            </a:pPr>
            <a:fld id="{49B2AE0A-DB95-4DC8-A862-A7EE840B0838}" type="slidenum">
              <a:rPr lang="zh-CN" altLang="en-US"/>
              <a:pPr>
                <a:defRPr/>
              </a:pPr>
              <a:t>‹#›</a:t>
            </a:fld>
            <a:endParaRPr lang="en-US" altLang="zh-CN"/>
          </a:p>
        </p:txBody>
      </p:sp>
      <p:sp>
        <p:nvSpPr>
          <p:cNvPr id="8" name="Rectangle 4"/>
          <p:cNvSpPr>
            <a:spLocks noGrp="1" noChangeArrowheads="1"/>
          </p:cNvSpPr>
          <p:nvPr>
            <p:ph type="dt" sz="half" idx="11"/>
          </p:nvPr>
        </p:nvSpPr>
        <p:spPr/>
        <p:txBody>
          <a:bodyPr/>
          <a:lstStyle>
            <a:lvl1pPr>
              <a:defRPr/>
            </a:lvl1pPr>
          </a:lstStyle>
          <a:p>
            <a:pPr>
              <a:defRPr/>
            </a:pPr>
            <a:fld id="{2AA1A3B9-FC8C-4EE4-9029-30BE7565F9D7}" type="datetime1">
              <a:rPr lang="zh-CN" altLang="en-US"/>
              <a:pPr>
                <a:defRPr/>
              </a:pPr>
              <a:t>2017/5/22</a:t>
            </a:fld>
            <a:endParaRPr lang="en-US" altLang="zh-CN"/>
          </a:p>
        </p:txBody>
      </p:sp>
      <p:sp>
        <p:nvSpPr>
          <p:cNvPr id="9" name="Rectangle 113"/>
          <p:cNvSpPr>
            <a:spLocks noGrp="1" noChangeArrowheads="1"/>
          </p:cNvSpPr>
          <p:nvPr>
            <p:ph type="ftr" sz="quarter" idx="12"/>
          </p:nvPr>
        </p:nvSpPr>
        <p:spPr>
          <a:xfrm>
            <a:off x="4643438" y="6524625"/>
            <a:ext cx="432117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endParaRPr lang="en-US" altLang="zh-CN"/>
          </a:p>
        </p:txBody>
      </p:sp>
    </p:spTree>
    <p:extLst>
      <p:ext uri="{BB962C8B-B14F-4D97-AF65-F5344CB8AC3E}">
        <p14:creationId xmlns:p14="http://schemas.microsoft.com/office/powerpoint/2010/main" val="470038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p:txBody>
          <a:bodyPr/>
          <a:lstStyle>
            <a:lvl1pPr>
              <a:defRPr/>
            </a:lvl1pPr>
          </a:lstStyle>
          <a:p>
            <a:pPr>
              <a:defRPr/>
            </a:pPr>
            <a:fld id="{7D6A133A-E3D6-4C26-8C9E-7EEEEA961F41}" type="slidenum">
              <a:rPr lang="zh-CN" altLang="en-US"/>
              <a:pPr>
                <a:defRPr/>
              </a:pPr>
              <a:t>‹#›</a:t>
            </a:fld>
            <a:endParaRPr lang="en-US" altLang="zh-CN"/>
          </a:p>
        </p:txBody>
      </p:sp>
      <p:sp>
        <p:nvSpPr>
          <p:cNvPr id="4" name="Rectangle 4"/>
          <p:cNvSpPr>
            <a:spLocks noGrp="1" noChangeArrowheads="1"/>
          </p:cNvSpPr>
          <p:nvPr>
            <p:ph type="dt" sz="half" idx="11"/>
          </p:nvPr>
        </p:nvSpPr>
        <p:spPr/>
        <p:txBody>
          <a:bodyPr/>
          <a:lstStyle>
            <a:lvl1pPr>
              <a:defRPr/>
            </a:lvl1pPr>
          </a:lstStyle>
          <a:p>
            <a:pPr>
              <a:defRPr/>
            </a:pPr>
            <a:fld id="{8D469DD7-F830-4813-B0E8-0EEADDEB75D5}" type="datetime1">
              <a:rPr lang="zh-CN" altLang="en-US"/>
              <a:pPr>
                <a:defRPr/>
              </a:pPr>
              <a:t>2017/5/22</a:t>
            </a:fld>
            <a:endParaRPr lang="en-US" altLang="zh-CN"/>
          </a:p>
        </p:txBody>
      </p:sp>
      <p:sp>
        <p:nvSpPr>
          <p:cNvPr id="5" name="Rectangle 113"/>
          <p:cNvSpPr>
            <a:spLocks noGrp="1" noChangeArrowheads="1"/>
          </p:cNvSpPr>
          <p:nvPr>
            <p:ph type="ftr" sz="quarter" idx="12"/>
          </p:nvPr>
        </p:nvSpPr>
        <p:spPr>
          <a:xfrm>
            <a:off x="4643438" y="6524625"/>
            <a:ext cx="432117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endParaRPr lang="en-US" altLang="zh-CN"/>
          </a:p>
        </p:txBody>
      </p:sp>
    </p:spTree>
    <p:extLst>
      <p:ext uri="{BB962C8B-B14F-4D97-AF65-F5344CB8AC3E}">
        <p14:creationId xmlns:p14="http://schemas.microsoft.com/office/powerpoint/2010/main" val="4003334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fld id="{240FB86C-3125-469B-ABE4-91CC23419853}" type="slidenum">
              <a:rPr lang="zh-CN" altLang="en-US"/>
              <a:pPr>
                <a:defRPr/>
              </a:pPr>
              <a:t>‹#›</a:t>
            </a:fld>
            <a:endParaRPr lang="en-US" altLang="zh-CN"/>
          </a:p>
        </p:txBody>
      </p:sp>
      <p:sp>
        <p:nvSpPr>
          <p:cNvPr id="3" name="Rectangle 4"/>
          <p:cNvSpPr>
            <a:spLocks noGrp="1" noChangeArrowheads="1"/>
          </p:cNvSpPr>
          <p:nvPr>
            <p:ph type="dt" sz="half" idx="11"/>
          </p:nvPr>
        </p:nvSpPr>
        <p:spPr/>
        <p:txBody>
          <a:bodyPr/>
          <a:lstStyle>
            <a:lvl1pPr>
              <a:defRPr/>
            </a:lvl1pPr>
          </a:lstStyle>
          <a:p>
            <a:pPr>
              <a:defRPr/>
            </a:pPr>
            <a:fld id="{F2E60F7A-93DF-4425-9110-913C9E1139CF}" type="datetime1">
              <a:rPr lang="zh-CN" altLang="en-US"/>
              <a:pPr>
                <a:defRPr/>
              </a:pPr>
              <a:t>2017/5/22</a:t>
            </a:fld>
            <a:endParaRPr lang="en-US" altLang="zh-CN"/>
          </a:p>
        </p:txBody>
      </p:sp>
      <p:sp>
        <p:nvSpPr>
          <p:cNvPr id="4" name="Rectangle 113"/>
          <p:cNvSpPr>
            <a:spLocks noGrp="1" noChangeArrowheads="1"/>
          </p:cNvSpPr>
          <p:nvPr>
            <p:ph type="ftr" sz="quarter" idx="12"/>
          </p:nvPr>
        </p:nvSpPr>
        <p:spPr>
          <a:xfrm>
            <a:off x="4643438" y="6524625"/>
            <a:ext cx="432117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endParaRPr lang="en-US" altLang="zh-CN"/>
          </a:p>
        </p:txBody>
      </p:sp>
    </p:spTree>
    <p:extLst>
      <p:ext uri="{BB962C8B-B14F-4D97-AF65-F5344CB8AC3E}">
        <p14:creationId xmlns:p14="http://schemas.microsoft.com/office/powerpoint/2010/main" val="191152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0" y="273052"/>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20" y="1435107"/>
            <a:ext cx="3008313" cy="4691063"/>
          </a:xfrm>
        </p:spPr>
        <p:txBody>
          <a:bodyPr/>
          <a:lstStyle>
            <a:lvl1pPr marL="0" indent="0">
              <a:buNone/>
              <a:defRPr sz="1400"/>
            </a:lvl1pPr>
            <a:lvl2pPr marL="457200" indent="0">
              <a:buNone/>
              <a:defRPr sz="1200"/>
            </a:lvl2pPr>
            <a:lvl3pPr marL="914397" indent="0">
              <a:buNone/>
              <a:defRPr sz="1000"/>
            </a:lvl3pPr>
            <a:lvl4pPr marL="1371597" indent="0">
              <a:buNone/>
              <a:defRPr sz="900"/>
            </a:lvl4pPr>
            <a:lvl5pPr marL="1828794" indent="0">
              <a:buNone/>
              <a:defRPr sz="900"/>
            </a:lvl5pPr>
            <a:lvl6pPr marL="2285993" indent="0">
              <a:buNone/>
              <a:defRPr sz="900"/>
            </a:lvl6pPr>
            <a:lvl7pPr marL="2743192" indent="0">
              <a:buNone/>
              <a:defRPr sz="900"/>
            </a:lvl7pPr>
            <a:lvl8pPr marL="3200391" indent="0">
              <a:buNone/>
              <a:defRPr sz="900"/>
            </a:lvl8pPr>
            <a:lvl9pPr marL="3657588"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FBCC1BF6-6C0B-4709-9D54-B67FE703795F}" type="slidenum">
              <a:rPr lang="zh-CN" altLang="en-US"/>
              <a:pPr>
                <a:defRPr/>
              </a:pPr>
              <a:t>‹#›</a:t>
            </a:fld>
            <a:endParaRPr lang="en-US" altLang="zh-CN"/>
          </a:p>
        </p:txBody>
      </p:sp>
      <p:sp>
        <p:nvSpPr>
          <p:cNvPr id="6" name="Rectangle 4"/>
          <p:cNvSpPr>
            <a:spLocks noGrp="1" noChangeArrowheads="1"/>
          </p:cNvSpPr>
          <p:nvPr>
            <p:ph type="dt" sz="half" idx="11"/>
          </p:nvPr>
        </p:nvSpPr>
        <p:spPr/>
        <p:txBody>
          <a:bodyPr/>
          <a:lstStyle>
            <a:lvl1pPr>
              <a:defRPr/>
            </a:lvl1pPr>
          </a:lstStyle>
          <a:p>
            <a:pPr>
              <a:defRPr/>
            </a:pPr>
            <a:fld id="{C0D9E871-CB29-4DFE-B576-3152EE9EAF3F}" type="datetime1">
              <a:rPr lang="zh-CN" altLang="en-US"/>
              <a:pPr>
                <a:defRPr/>
              </a:pPr>
              <a:t>2017/5/22</a:t>
            </a:fld>
            <a:endParaRPr lang="en-US" altLang="zh-CN"/>
          </a:p>
        </p:txBody>
      </p:sp>
      <p:sp>
        <p:nvSpPr>
          <p:cNvPr id="7" name="Rectangle 113"/>
          <p:cNvSpPr>
            <a:spLocks noGrp="1" noChangeArrowheads="1"/>
          </p:cNvSpPr>
          <p:nvPr>
            <p:ph type="ftr" sz="quarter" idx="12"/>
          </p:nvPr>
        </p:nvSpPr>
        <p:spPr>
          <a:xfrm>
            <a:off x="4643438" y="6524625"/>
            <a:ext cx="432117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endParaRPr lang="en-US" altLang="zh-CN"/>
          </a:p>
        </p:txBody>
      </p:sp>
    </p:spTree>
    <p:extLst>
      <p:ext uri="{BB962C8B-B14F-4D97-AF65-F5344CB8AC3E}">
        <p14:creationId xmlns:p14="http://schemas.microsoft.com/office/powerpoint/2010/main" val="330363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397" indent="0">
              <a:buNone/>
              <a:defRPr sz="2400"/>
            </a:lvl3pPr>
            <a:lvl4pPr marL="1371597" indent="0">
              <a:buNone/>
              <a:defRPr sz="2000"/>
            </a:lvl4pPr>
            <a:lvl5pPr marL="1828794" indent="0">
              <a:buNone/>
              <a:defRPr sz="2000"/>
            </a:lvl5pPr>
            <a:lvl6pPr marL="2285993" indent="0">
              <a:buNone/>
              <a:defRPr sz="2000"/>
            </a:lvl6pPr>
            <a:lvl7pPr marL="2743192" indent="0">
              <a:buNone/>
              <a:defRPr sz="2000"/>
            </a:lvl7pPr>
            <a:lvl8pPr marL="3200391" indent="0">
              <a:buNone/>
              <a:defRPr sz="2000"/>
            </a:lvl8pPr>
            <a:lvl9pPr marL="3657588" indent="0">
              <a:buNone/>
              <a:defRPr sz="2000"/>
            </a:lvl9pPr>
          </a:lstStyle>
          <a:p>
            <a:pPr lvl="0"/>
            <a:endParaRPr lang="en-US" noProof="0" smtClean="0"/>
          </a:p>
        </p:txBody>
      </p:sp>
      <p:sp>
        <p:nvSpPr>
          <p:cNvPr id="4" name="Text Placeholder 3"/>
          <p:cNvSpPr>
            <a:spLocks noGrp="1"/>
          </p:cNvSpPr>
          <p:nvPr>
            <p:ph type="body" sz="half" idx="2"/>
          </p:nvPr>
        </p:nvSpPr>
        <p:spPr>
          <a:xfrm>
            <a:off x="1792288" y="5367353"/>
            <a:ext cx="5486400" cy="804863"/>
          </a:xfrm>
        </p:spPr>
        <p:txBody>
          <a:bodyPr/>
          <a:lstStyle>
            <a:lvl1pPr marL="0" indent="0">
              <a:buNone/>
              <a:defRPr sz="1400"/>
            </a:lvl1pPr>
            <a:lvl2pPr marL="457200" indent="0">
              <a:buNone/>
              <a:defRPr sz="1200"/>
            </a:lvl2pPr>
            <a:lvl3pPr marL="914397" indent="0">
              <a:buNone/>
              <a:defRPr sz="1000"/>
            </a:lvl3pPr>
            <a:lvl4pPr marL="1371597" indent="0">
              <a:buNone/>
              <a:defRPr sz="900"/>
            </a:lvl4pPr>
            <a:lvl5pPr marL="1828794" indent="0">
              <a:buNone/>
              <a:defRPr sz="900"/>
            </a:lvl5pPr>
            <a:lvl6pPr marL="2285993" indent="0">
              <a:buNone/>
              <a:defRPr sz="900"/>
            </a:lvl6pPr>
            <a:lvl7pPr marL="2743192" indent="0">
              <a:buNone/>
              <a:defRPr sz="900"/>
            </a:lvl7pPr>
            <a:lvl8pPr marL="3200391" indent="0">
              <a:buNone/>
              <a:defRPr sz="900"/>
            </a:lvl8pPr>
            <a:lvl9pPr marL="3657588"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p:txBody>
          <a:bodyPr/>
          <a:lstStyle>
            <a:lvl1pPr>
              <a:defRPr/>
            </a:lvl1pPr>
          </a:lstStyle>
          <a:p>
            <a:pPr>
              <a:defRPr/>
            </a:pPr>
            <a:fld id="{EE2B7ACF-2954-4F8E-9112-4EA1A723FC56}" type="slidenum">
              <a:rPr lang="zh-CN" altLang="en-US"/>
              <a:pPr>
                <a:defRPr/>
              </a:pPr>
              <a:t>‹#›</a:t>
            </a:fld>
            <a:endParaRPr lang="en-US" altLang="zh-CN"/>
          </a:p>
        </p:txBody>
      </p:sp>
      <p:sp>
        <p:nvSpPr>
          <p:cNvPr id="6" name="Rectangle 4"/>
          <p:cNvSpPr>
            <a:spLocks noGrp="1" noChangeArrowheads="1"/>
          </p:cNvSpPr>
          <p:nvPr>
            <p:ph type="dt" sz="half" idx="11"/>
          </p:nvPr>
        </p:nvSpPr>
        <p:spPr/>
        <p:txBody>
          <a:bodyPr/>
          <a:lstStyle>
            <a:lvl1pPr>
              <a:defRPr/>
            </a:lvl1pPr>
          </a:lstStyle>
          <a:p>
            <a:pPr>
              <a:defRPr/>
            </a:pPr>
            <a:fld id="{785389B7-04AC-46A5-A568-3E6D3CBA6199}" type="datetime1">
              <a:rPr lang="zh-CN" altLang="en-US"/>
              <a:pPr>
                <a:defRPr/>
              </a:pPr>
              <a:t>2017/5/22</a:t>
            </a:fld>
            <a:endParaRPr lang="en-US" altLang="zh-CN"/>
          </a:p>
        </p:txBody>
      </p:sp>
      <p:sp>
        <p:nvSpPr>
          <p:cNvPr id="7" name="Rectangle 113"/>
          <p:cNvSpPr>
            <a:spLocks noGrp="1" noChangeArrowheads="1"/>
          </p:cNvSpPr>
          <p:nvPr>
            <p:ph type="ftr" sz="quarter" idx="12"/>
          </p:nvPr>
        </p:nvSpPr>
        <p:spPr>
          <a:xfrm>
            <a:off x="4643438" y="6524625"/>
            <a:ext cx="4321175" cy="24447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anose="02010600030101010101" pitchFamily="2" charset="-122"/>
              </a:defRPr>
            </a:lvl1pPr>
          </a:lstStyle>
          <a:p>
            <a:pPr>
              <a:defRPr/>
            </a:pPr>
            <a:endParaRPr lang="en-US" altLang="zh-CN"/>
          </a:p>
        </p:txBody>
      </p:sp>
    </p:spTree>
    <p:extLst>
      <p:ext uri="{BB962C8B-B14F-4D97-AF65-F5344CB8AC3E}">
        <p14:creationId xmlns:p14="http://schemas.microsoft.com/office/powerpoint/2010/main" val="283006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129" name="Oval 105"/>
          <p:cNvSpPr>
            <a:spLocks noChangeArrowheads="1"/>
          </p:cNvSpPr>
          <p:nvPr/>
        </p:nvSpPr>
        <p:spPr bwMode="gray">
          <a:xfrm>
            <a:off x="179388" y="0"/>
            <a:ext cx="6804025" cy="6858000"/>
          </a:xfrm>
          <a:prstGeom prst="ellipse">
            <a:avLst/>
          </a:prstGeom>
          <a:gradFill rotWithShape="1">
            <a:gsLst>
              <a:gs pos="0">
                <a:schemeClr val="bg2">
                  <a:alpha val="44000"/>
                </a:schemeClr>
              </a:gs>
              <a:gs pos="100000">
                <a:schemeClr val="bg2">
                  <a:gamma/>
                  <a:tint val="0"/>
                  <a:invGamma/>
                  <a:alpha val="0"/>
                </a:schemeClr>
              </a:gs>
            </a:gsLst>
            <a:lin ang="0" scaled="1"/>
          </a:gradFill>
          <a:ln w="9525">
            <a:noFill/>
            <a:round/>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27" name="Rectangle 106"/>
          <p:cNvSpPr>
            <a:spLocks noChangeArrowheads="1"/>
          </p:cNvSpPr>
          <p:nvPr/>
        </p:nvSpPr>
        <p:spPr bwMode="gray">
          <a:xfrm>
            <a:off x="0" y="549275"/>
            <a:ext cx="9144000" cy="647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28" name="Oval 107"/>
          <p:cNvSpPr>
            <a:spLocks noChangeArrowheads="1"/>
          </p:cNvSpPr>
          <p:nvPr/>
        </p:nvSpPr>
        <p:spPr bwMode="gray">
          <a:xfrm>
            <a:off x="1116013" y="58738"/>
            <a:ext cx="865187" cy="892175"/>
          </a:xfrm>
          <a:prstGeom prst="ellipse">
            <a:avLst/>
          </a:prstGeom>
          <a:solidFill>
            <a:schemeClr val="accent2"/>
          </a:solidFill>
          <a:ln w="38100">
            <a:solidFill>
              <a:schemeClr val="bg1"/>
            </a:solidFill>
            <a:round/>
            <a:headEnd/>
            <a:tailEnd/>
          </a:ln>
          <a:effectLst>
            <a:outerShdw dist="89803" dir="2700000" algn="ctr" rotWithShape="0">
              <a:srgbClr val="000000">
                <a:alpha val="18999"/>
              </a:srgb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29" name="Oval 108"/>
          <p:cNvSpPr>
            <a:spLocks noChangeArrowheads="1"/>
          </p:cNvSpPr>
          <p:nvPr/>
        </p:nvSpPr>
        <p:spPr bwMode="gray">
          <a:xfrm>
            <a:off x="8101013" y="106363"/>
            <a:ext cx="790575" cy="830262"/>
          </a:xfrm>
          <a:prstGeom prst="ellipse">
            <a:avLst/>
          </a:prstGeom>
          <a:solidFill>
            <a:schemeClr val="tx2"/>
          </a:solidFill>
          <a:ln w="38100">
            <a:solidFill>
              <a:schemeClr val="bg1"/>
            </a:solidFill>
            <a:round/>
            <a:headEnd/>
            <a:tailEnd/>
          </a:ln>
          <a:effectLst>
            <a:outerShdw dist="89803" dir="2700000" algn="ctr" rotWithShape="0">
              <a:srgbClr val="000000">
                <a:alpha val="18999"/>
              </a:srgb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30" name="Rectangle 3"/>
          <p:cNvSpPr>
            <a:spLocks noGrp="1" noChangeArrowheads="1"/>
          </p:cNvSpPr>
          <p:nvPr>
            <p:ph type="body" idx="1"/>
          </p:nvPr>
        </p:nvSpPr>
        <p:spPr bwMode="gray">
          <a:xfrm>
            <a:off x="457200" y="1676400"/>
            <a:ext cx="82677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3"/>
            <a:r>
              <a:rPr lang="zh-CN" altLang="en-US" smtClean="0"/>
              <a:t>第五级</a:t>
            </a:r>
          </a:p>
        </p:txBody>
      </p:sp>
      <p:sp>
        <p:nvSpPr>
          <p:cNvPr id="2" name="Rectangle 6"/>
          <p:cNvSpPr>
            <a:spLocks noGrp="1" noChangeArrowheads="1"/>
          </p:cNvSpPr>
          <p:nvPr>
            <p:ph type="sldNum" sz="quarter" idx="4"/>
          </p:nvPr>
        </p:nvSpPr>
        <p:spPr bwMode="gray">
          <a:xfrm>
            <a:off x="3563938" y="6453188"/>
            <a:ext cx="838200" cy="2619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b="0">
                <a:ea typeface="宋体" panose="02010600030101010101" pitchFamily="2" charset="-122"/>
              </a:defRPr>
            </a:lvl1pPr>
          </a:lstStyle>
          <a:p>
            <a:pPr>
              <a:defRPr/>
            </a:pPr>
            <a:fld id="{C750F3F5-EC0B-414E-8939-4E75DC26201A}" type="slidenum">
              <a:rPr lang="zh-CN" altLang="en-US"/>
              <a:pPr>
                <a:defRPr/>
              </a:pPr>
              <a:t>‹#›</a:t>
            </a:fld>
            <a:endParaRPr lang="en-US" altLang="zh-CN"/>
          </a:p>
        </p:txBody>
      </p:sp>
      <p:sp>
        <p:nvSpPr>
          <p:cNvPr id="1032" name="Rectangle 2"/>
          <p:cNvSpPr>
            <a:spLocks noGrp="1" noChangeArrowheads="1"/>
          </p:cNvSpPr>
          <p:nvPr>
            <p:ph type="title"/>
          </p:nvPr>
        </p:nvSpPr>
        <p:spPr bwMode="gray">
          <a:xfrm>
            <a:off x="2057400" y="609600"/>
            <a:ext cx="6019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 name="Rectangle 4"/>
          <p:cNvSpPr>
            <a:spLocks noGrp="1" noChangeArrowheads="1"/>
          </p:cNvSpPr>
          <p:nvPr>
            <p:ph type="dt" sz="half" idx="2"/>
          </p:nvPr>
        </p:nvSpPr>
        <p:spPr bwMode="gray">
          <a:xfrm>
            <a:off x="381000" y="6534150"/>
            <a:ext cx="19050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b="0">
                <a:ea typeface="宋体" panose="02010600030101010101" pitchFamily="2" charset="-122"/>
              </a:defRPr>
            </a:lvl1pPr>
          </a:lstStyle>
          <a:p>
            <a:pPr>
              <a:defRPr/>
            </a:pPr>
            <a:fld id="{7727A430-CA19-4B7B-87EA-EAA59E25E789}" type="datetime1">
              <a:rPr lang="zh-CN" altLang="en-US"/>
              <a:pPr>
                <a:defRPr/>
              </a:pPr>
              <a:t>2017/5/22</a:t>
            </a:fld>
            <a:endParaRPr lang="en-US" altLang="zh-CN"/>
          </a:p>
        </p:txBody>
      </p:sp>
      <p:sp>
        <p:nvSpPr>
          <p:cNvPr id="1034" name="Oval 111"/>
          <p:cNvSpPr>
            <a:spLocks noChangeArrowheads="1"/>
          </p:cNvSpPr>
          <p:nvPr/>
        </p:nvSpPr>
        <p:spPr bwMode="gray">
          <a:xfrm>
            <a:off x="1133475" y="76200"/>
            <a:ext cx="828675" cy="857250"/>
          </a:xfrm>
          <a:prstGeom prst="ellipse">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35" name="Oval 109"/>
          <p:cNvSpPr>
            <a:spLocks noChangeArrowheads="1"/>
          </p:cNvSpPr>
          <p:nvPr/>
        </p:nvSpPr>
        <p:spPr bwMode="gray">
          <a:xfrm>
            <a:off x="179388" y="333375"/>
            <a:ext cx="1152525" cy="1223963"/>
          </a:xfrm>
          <a:prstGeom prst="ellipse">
            <a:avLst/>
          </a:prstGeom>
          <a:solidFill>
            <a:schemeClr val="folHlink"/>
          </a:solidFill>
          <a:ln w="38100">
            <a:solidFill>
              <a:schemeClr val="bg1"/>
            </a:solidFill>
            <a:round/>
            <a:headEnd/>
            <a:tailEnd/>
          </a:ln>
          <a:effectLst>
            <a:outerShdw dist="89803" dir="2700000" algn="ctr" rotWithShape="0">
              <a:srgbClr val="000000">
                <a:alpha val="18999"/>
              </a:srgbClr>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36" name="Oval 110"/>
          <p:cNvSpPr>
            <a:spLocks noChangeArrowheads="1"/>
          </p:cNvSpPr>
          <p:nvPr/>
        </p:nvSpPr>
        <p:spPr bwMode="gray">
          <a:xfrm>
            <a:off x="190500" y="352425"/>
            <a:ext cx="1128713" cy="1185863"/>
          </a:xfrm>
          <a:prstGeom prst="ellipse">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37" name="Oval 112"/>
          <p:cNvSpPr>
            <a:spLocks noChangeArrowheads="1"/>
          </p:cNvSpPr>
          <p:nvPr/>
        </p:nvSpPr>
        <p:spPr bwMode="gray">
          <a:xfrm>
            <a:off x="8120063" y="123825"/>
            <a:ext cx="757237" cy="795338"/>
          </a:xfrm>
          <a:prstGeom prst="ellipse">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5758" r:id="rId1"/>
    <p:sldLayoutId id="2147485757" r:id="rId2"/>
    <p:sldLayoutId id="2147485759" r:id="rId3"/>
    <p:sldLayoutId id="2147485760" r:id="rId4"/>
    <p:sldLayoutId id="2147485761" r:id="rId5"/>
    <p:sldLayoutId id="2147485762" r:id="rId6"/>
    <p:sldLayoutId id="2147485763" r:id="rId7"/>
    <p:sldLayoutId id="2147485764" r:id="rId8"/>
    <p:sldLayoutId id="2147485765" r:id="rId9"/>
    <p:sldLayoutId id="2147485766" r:id="rId10"/>
    <p:sldLayoutId id="2147485767" r:id="rId11"/>
  </p:sldLayoutIdLst>
  <p:timing>
    <p:tnLst>
      <p:par>
        <p:cTn id="1" dur="indefinite" restart="never" nodeType="tmRoot"/>
      </p:par>
    </p:tnLst>
  </p:timing>
  <p:hf hdr="0" ftr="0"/>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Arial" charset="0"/>
        </a:defRPr>
      </a:lvl2pPr>
      <a:lvl3pPr algn="ctr" rtl="0" eaLnBrk="0" fontAlgn="base" hangingPunct="0">
        <a:spcBef>
          <a:spcPct val="0"/>
        </a:spcBef>
        <a:spcAft>
          <a:spcPct val="0"/>
        </a:spcAft>
        <a:defRPr sz="3200" b="1">
          <a:solidFill>
            <a:schemeClr val="bg1"/>
          </a:solidFill>
          <a:latin typeface="Arial" charset="0"/>
        </a:defRPr>
      </a:lvl3pPr>
      <a:lvl4pPr algn="ctr" rtl="0" eaLnBrk="0" fontAlgn="base" hangingPunct="0">
        <a:spcBef>
          <a:spcPct val="0"/>
        </a:spcBef>
        <a:spcAft>
          <a:spcPct val="0"/>
        </a:spcAft>
        <a:defRPr sz="3200" b="1">
          <a:solidFill>
            <a:schemeClr val="bg1"/>
          </a:solidFill>
          <a:latin typeface="Arial" charset="0"/>
        </a:defRPr>
      </a:lvl4pPr>
      <a:lvl5pPr algn="ctr" rtl="0" eaLnBrk="0" fontAlgn="base" hangingPunct="0">
        <a:spcBef>
          <a:spcPct val="0"/>
        </a:spcBef>
        <a:spcAft>
          <a:spcPct val="0"/>
        </a:spcAft>
        <a:defRPr sz="3200" b="1">
          <a:solidFill>
            <a:schemeClr val="bg1"/>
          </a:solidFill>
          <a:latin typeface="Arial" charset="0"/>
        </a:defRPr>
      </a:lvl5pPr>
      <a:lvl6pPr marL="457200" algn="ctr" rtl="0" fontAlgn="base">
        <a:spcBef>
          <a:spcPct val="0"/>
        </a:spcBef>
        <a:spcAft>
          <a:spcPct val="0"/>
        </a:spcAft>
        <a:defRPr sz="3200" b="1">
          <a:solidFill>
            <a:schemeClr val="bg1"/>
          </a:solidFill>
          <a:latin typeface="Arial" charset="0"/>
        </a:defRPr>
      </a:lvl6pPr>
      <a:lvl7pPr marL="914397" algn="ctr" rtl="0" fontAlgn="base">
        <a:spcBef>
          <a:spcPct val="0"/>
        </a:spcBef>
        <a:spcAft>
          <a:spcPct val="0"/>
        </a:spcAft>
        <a:defRPr sz="3200" b="1">
          <a:solidFill>
            <a:schemeClr val="bg1"/>
          </a:solidFill>
          <a:latin typeface="Arial" charset="0"/>
        </a:defRPr>
      </a:lvl7pPr>
      <a:lvl8pPr marL="1371597" algn="ctr" rtl="0" fontAlgn="base">
        <a:spcBef>
          <a:spcPct val="0"/>
        </a:spcBef>
        <a:spcAft>
          <a:spcPct val="0"/>
        </a:spcAft>
        <a:defRPr sz="3200" b="1">
          <a:solidFill>
            <a:schemeClr val="bg1"/>
          </a:solidFill>
          <a:latin typeface="Arial" charset="0"/>
        </a:defRPr>
      </a:lvl8pPr>
      <a:lvl9pPr marL="1828794" algn="ctr" rtl="0" fontAlgn="base">
        <a:spcBef>
          <a:spcPct val="0"/>
        </a:spcBef>
        <a:spcAft>
          <a:spcPct val="0"/>
        </a:spcAft>
        <a:defRPr sz="3200" b="1">
          <a:solidFill>
            <a:schemeClr val="bg1"/>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200">
          <a:solidFill>
            <a:schemeClr val="tx1"/>
          </a:solidFill>
          <a:latin typeface="+mn-lt"/>
        </a:defRPr>
      </a:lvl2pPr>
      <a:lvl3pPr marL="1141413" indent="-228600" algn="l" rtl="0" eaLnBrk="0" fontAlgn="base" hangingPunct="0">
        <a:spcBef>
          <a:spcPct val="20000"/>
        </a:spcBef>
        <a:spcAft>
          <a:spcPct val="0"/>
        </a:spcAft>
        <a:buClr>
          <a:schemeClr val="accent2"/>
        </a:buClr>
        <a:buChar char="•"/>
        <a:defRPr sz="2400">
          <a:solidFill>
            <a:schemeClr val="tx1"/>
          </a:solidFill>
          <a:latin typeface="+mn-lt"/>
        </a:defRPr>
      </a:lvl3pPr>
      <a:lvl4pPr marL="1598613" indent="-228600" algn="l" rtl="0" eaLnBrk="0" fontAlgn="base" hangingPunct="0">
        <a:spcBef>
          <a:spcPct val="20000"/>
        </a:spcBef>
        <a:spcAft>
          <a:spcPct val="0"/>
        </a:spcAft>
        <a:buChar char="–"/>
        <a:defRPr sz="1600">
          <a:solidFill>
            <a:schemeClr val="tx1"/>
          </a:solidFill>
          <a:latin typeface="+mn-lt"/>
        </a:defRPr>
      </a:lvl4pPr>
      <a:lvl5pPr marL="2055813" indent="-228600" algn="l" rtl="0" eaLnBrk="0" fontAlgn="base" hangingPunct="0">
        <a:spcBef>
          <a:spcPct val="20000"/>
        </a:spcBef>
        <a:spcAft>
          <a:spcPct val="0"/>
        </a:spcAft>
        <a:buChar char="»"/>
        <a:defRPr sz="2000">
          <a:solidFill>
            <a:schemeClr val="tx1"/>
          </a:solidFill>
          <a:latin typeface="+mn-lt"/>
        </a:defRPr>
      </a:lvl5pPr>
      <a:lvl6pPr marL="2514593" indent="-228600" algn="l" rtl="0" fontAlgn="base">
        <a:spcBef>
          <a:spcPct val="20000"/>
        </a:spcBef>
        <a:spcAft>
          <a:spcPct val="0"/>
        </a:spcAft>
        <a:buChar char="»"/>
        <a:defRPr sz="2000">
          <a:solidFill>
            <a:schemeClr val="tx1"/>
          </a:solidFill>
          <a:latin typeface="+mn-lt"/>
        </a:defRPr>
      </a:lvl6pPr>
      <a:lvl7pPr marL="2971791" indent="-228600" algn="l" rtl="0" fontAlgn="base">
        <a:spcBef>
          <a:spcPct val="20000"/>
        </a:spcBef>
        <a:spcAft>
          <a:spcPct val="0"/>
        </a:spcAft>
        <a:buChar char="»"/>
        <a:defRPr sz="2000">
          <a:solidFill>
            <a:schemeClr val="tx1"/>
          </a:solidFill>
          <a:latin typeface="+mn-lt"/>
        </a:defRPr>
      </a:lvl7pPr>
      <a:lvl8pPr marL="3428990" indent="-228600" algn="l" rtl="0" fontAlgn="base">
        <a:spcBef>
          <a:spcPct val="20000"/>
        </a:spcBef>
        <a:spcAft>
          <a:spcPct val="0"/>
        </a:spcAft>
        <a:buChar char="»"/>
        <a:defRPr sz="2000">
          <a:solidFill>
            <a:schemeClr val="tx1"/>
          </a:solidFill>
          <a:latin typeface="+mn-lt"/>
        </a:defRPr>
      </a:lvl8pPr>
      <a:lvl9pPr marL="3886188"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97" rtl="0" eaLnBrk="1" latinLnBrk="0" hangingPunct="1">
        <a:defRPr sz="1800" kern="1200">
          <a:solidFill>
            <a:schemeClr val="tx1"/>
          </a:solidFill>
          <a:latin typeface="+mn-lt"/>
          <a:ea typeface="+mn-ea"/>
          <a:cs typeface="+mn-cs"/>
        </a:defRPr>
      </a:lvl1pPr>
      <a:lvl2pPr marL="457200" algn="l" defTabSz="914397" rtl="0" eaLnBrk="1" latinLnBrk="0" hangingPunct="1">
        <a:defRPr sz="1800" kern="1200">
          <a:solidFill>
            <a:schemeClr val="tx1"/>
          </a:solidFill>
          <a:latin typeface="+mn-lt"/>
          <a:ea typeface="+mn-ea"/>
          <a:cs typeface="+mn-cs"/>
        </a:defRPr>
      </a:lvl2pPr>
      <a:lvl3pPr marL="914397" algn="l" defTabSz="914397" rtl="0" eaLnBrk="1" latinLnBrk="0" hangingPunct="1">
        <a:defRPr sz="1800" kern="1200">
          <a:solidFill>
            <a:schemeClr val="tx1"/>
          </a:solidFill>
          <a:latin typeface="+mn-lt"/>
          <a:ea typeface="+mn-ea"/>
          <a:cs typeface="+mn-cs"/>
        </a:defRPr>
      </a:lvl3pPr>
      <a:lvl4pPr marL="1371597" algn="l" defTabSz="914397" rtl="0" eaLnBrk="1" latinLnBrk="0" hangingPunct="1">
        <a:defRPr sz="1800" kern="1200">
          <a:solidFill>
            <a:schemeClr val="tx1"/>
          </a:solidFill>
          <a:latin typeface="+mn-lt"/>
          <a:ea typeface="+mn-ea"/>
          <a:cs typeface="+mn-cs"/>
        </a:defRPr>
      </a:lvl4pPr>
      <a:lvl5pPr marL="1828794" algn="l" defTabSz="914397" rtl="0" eaLnBrk="1" latinLnBrk="0" hangingPunct="1">
        <a:defRPr sz="1800" kern="1200">
          <a:solidFill>
            <a:schemeClr val="tx1"/>
          </a:solidFill>
          <a:latin typeface="+mn-lt"/>
          <a:ea typeface="+mn-ea"/>
          <a:cs typeface="+mn-cs"/>
        </a:defRPr>
      </a:lvl5pPr>
      <a:lvl6pPr marL="2285993" algn="l" defTabSz="914397" rtl="0" eaLnBrk="1" latinLnBrk="0" hangingPunct="1">
        <a:defRPr sz="1800" kern="1200">
          <a:solidFill>
            <a:schemeClr val="tx1"/>
          </a:solidFill>
          <a:latin typeface="+mn-lt"/>
          <a:ea typeface="+mn-ea"/>
          <a:cs typeface="+mn-cs"/>
        </a:defRPr>
      </a:lvl6pPr>
      <a:lvl7pPr marL="2743192" algn="l" defTabSz="914397" rtl="0" eaLnBrk="1" latinLnBrk="0" hangingPunct="1">
        <a:defRPr sz="1800" kern="1200">
          <a:solidFill>
            <a:schemeClr val="tx1"/>
          </a:solidFill>
          <a:latin typeface="+mn-lt"/>
          <a:ea typeface="+mn-ea"/>
          <a:cs typeface="+mn-cs"/>
        </a:defRPr>
      </a:lvl7pPr>
      <a:lvl8pPr marL="3200391" algn="l" defTabSz="914397" rtl="0" eaLnBrk="1" latinLnBrk="0" hangingPunct="1">
        <a:defRPr sz="1800" kern="1200">
          <a:solidFill>
            <a:schemeClr val="tx1"/>
          </a:solidFill>
          <a:latin typeface="+mn-lt"/>
          <a:ea typeface="+mn-ea"/>
          <a:cs typeface="+mn-cs"/>
        </a:defRPr>
      </a:lvl8pPr>
      <a:lvl9pPr marL="3657588" algn="l" defTabSz="91439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684213" y="2276475"/>
            <a:ext cx="7850187" cy="1103313"/>
          </a:xfrm>
        </p:spPr>
        <p:txBody>
          <a:bodyPr/>
          <a:lstStyle/>
          <a:p>
            <a:r>
              <a:rPr lang="zh-CN" altLang="en-US" sz="3600" smtClean="0">
                <a:latin typeface="Arial" panose="020B0604020202020204" pitchFamily="34" charset="0"/>
                <a:ea typeface="黑体" panose="02010609060101010101" pitchFamily="49" charset="-122"/>
              </a:rPr>
              <a:t>交通网络上的博弈</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30"/>
          <p:cNvSpPr>
            <a:spLocks noGrp="1"/>
          </p:cNvSpPr>
          <p:nvPr>
            <p:ph type="title"/>
          </p:nvPr>
        </p:nvSpPr>
        <p:spPr/>
        <p:txBody>
          <a:bodyPr/>
          <a:lstStyle/>
          <a:p>
            <a:pPr>
              <a:defRPr sz="1800" b="0">
                <a:solidFill>
                  <a:srgbClr val="000000"/>
                </a:solidFill>
                <a:uFillTx/>
              </a:defRPr>
            </a:pPr>
            <a:r>
              <a:rPr sz="3263" b="0" dirty="0" err="1">
                <a:solidFill>
                  <a:srgbClr val="FFFFFF"/>
                </a:solidFill>
                <a:uFill>
                  <a:solidFill>
                    <a:srgbClr val="FFFFFF"/>
                  </a:solidFill>
                </a:uFill>
                <a:ea typeface="黑体" pitchFamily="49" charset="-122"/>
              </a:rPr>
              <a:t>例子</a:t>
            </a:r>
            <a:endParaRPr sz="3263" b="0" dirty="0">
              <a:solidFill>
                <a:srgbClr val="FFFFFF"/>
              </a:solidFill>
              <a:uFill>
                <a:solidFill>
                  <a:srgbClr val="FFFFFF"/>
                </a:solidFill>
              </a:uFill>
              <a:ea typeface="黑体" pitchFamily="49" charset="-122"/>
            </a:endParaRPr>
          </a:p>
        </p:txBody>
      </p:sp>
      <p:sp>
        <p:nvSpPr>
          <p:cNvPr id="31" name="Shape 31"/>
          <p:cNvSpPr>
            <a:spLocks noGrp="1"/>
          </p:cNvSpPr>
          <p:nvPr>
            <p:ph idx="1"/>
          </p:nvPr>
        </p:nvSpPr>
        <p:spPr/>
        <p:txBody>
          <a:bodyPr>
            <a:normAutofit/>
          </a:bodyPr>
          <a:lstStyle/>
          <a:p>
            <a:pPr>
              <a:defRPr sz="1800">
                <a:solidFill>
                  <a:srgbClr val="000000"/>
                </a:solidFill>
                <a:uFillTx/>
              </a:defRPr>
            </a:pPr>
            <a:r>
              <a:rPr sz="2800" dirty="0" err="1">
                <a:solidFill>
                  <a:srgbClr val="000000"/>
                </a:solidFill>
                <a:uFill>
                  <a:solidFill>
                    <a:srgbClr val="FFFFFF"/>
                  </a:solidFill>
                </a:uFill>
                <a:ea typeface="黑体" pitchFamily="49" charset="-122"/>
              </a:rPr>
              <a:t>高速公路免费带来的影响</a:t>
            </a:r>
            <a:endParaRPr sz="28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rPr>
              <a:t>与布雷斯悖论不同的地方在于，除了结构与流量的关系以外，这个例子涉及到多个行动者</a:t>
            </a:r>
            <a:endParaRPr sz="2400" dirty="0">
              <a:solidFill>
                <a:srgbClr val="000000"/>
              </a:solidFill>
              <a:uFill>
                <a:solidFill>
                  <a:srgbClr val="FFFFFF"/>
                </a:solidFill>
              </a:uFill>
              <a:ea typeface="黑体" pitchFamily="49" charset="-122"/>
            </a:endParaRPr>
          </a:p>
          <a:p>
            <a:pPr lvl="2">
              <a:defRPr sz="1800">
                <a:solidFill>
                  <a:srgbClr val="000000"/>
                </a:solidFill>
                <a:uFillTx/>
              </a:defRPr>
            </a:pPr>
            <a:r>
              <a:rPr sz="1800" dirty="0" err="1">
                <a:solidFill>
                  <a:srgbClr val="000000"/>
                </a:solidFill>
                <a:uFill>
                  <a:solidFill>
                    <a:srgbClr val="FFFFFF"/>
                  </a:solidFill>
                </a:uFill>
                <a:ea typeface="黑体" pitchFamily="49" charset="-122"/>
              </a:rPr>
              <a:t>高速公路公司、车主及其家庭、政府</a:t>
            </a:r>
            <a:endParaRPr sz="18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rPr>
              <a:t>为了便于讨论，</a:t>
            </a:r>
            <a:r>
              <a:rPr sz="2400" dirty="0" err="1" smtClean="0">
                <a:solidFill>
                  <a:srgbClr val="000000"/>
                </a:solidFill>
                <a:uFill>
                  <a:solidFill>
                    <a:srgbClr val="FFFFFF"/>
                  </a:solidFill>
                </a:uFill>
                <a:ea typeface="黑体" pitchFamily="49" charset="-122"/>
              </a:rPr>
              <a:t>可以将问题</a:t>
            </a:r>
            <a:r>
              <a:rPr lang="zh-CN" altLang="en-US" sz="2400" dirty="0">
                <a:solidFill>
                  <a:srgbClr val="000000"/>
                </a:solidFill>
                <a:uFill>
                  <a:solidFill>
                    <a:srgbClr val="FFFFFF"/>
                  </a:solidFill>
                </a:uFill>
                <a:ea typeface="黑体" pitchFamily="49" charset="-122"/>
              </a:rPr>
              <a:t>简化</a:t>
            </a:r>
            <a:r>
              <a:rPr sz="2400" dirty="0" smtClean="0">
                <a:solidFill>
                  <a:srgbClr val="000000"/>
                </a:solidFill>
                <a:uFill>
                  <a:solidFill>
                    <a:srgbClr val="FFFFFF"/>
                  </a:solidFill>
                </a:uFill>
                <a:ea typeface="黑体" pitchFamily="49" charset="-122"/>
              </a:rPr>
              <a:t>为</a:t>
            </a:r>
            <a:endParaRPr sz="2400" dirty="0">
              <a:solidFill>
                <a:srgbClr val="000000"/>
              </a:solidFill>
              <a:uFill>
                <a:solidFill>
                  <a:srgbClr val="FFFFFF"/>
                </a:solidFill>
              </a:uFill>
              <a:ea typeface="黑体" pitchFamily="49" charset="-122"/>
            </a:endParaRPr>
          </a:p>
          <a:p>
            <a:pPr lvl="2">
              <a:defRPr sz="1800">
                <a:solidFill>
                  <a:srgbClr val="000000"/>
                </a:solidFill>
                <a:uFillTx/>
              </a:defRPr>
            </a:pPr>
            <a:r>
              <a:rPr sz="1800" dirty="0" err="1">
                <a:solidFill>
                  <a:srgbClr val="000000"/>
                </a:solidFill>
                <a:uFill>
                  <a:solidFill>
                    <a:srgbClr val="FFFFFF"/>
                  </a:solidFill>
                </a:uFill>
                <a:ea typeface="黑体" pitchFamily="49" charset="-122"/>
              </a:rPr>
              <a:t>免费政策</a:t>
            </a:r>
            <a:r>
              <a:rPr sz="1800" dirty="0">
                <a:solidFill>
                  <a:srgbClr val="000000"/>
                </a:solidFill>
                <a:uFill>
                  <a:solidFill>
                    <a:srgbClr val="FFFFFF"/>
                  </a:solidFill>
                </a:uFill>
                <a:ea typeface="黑体" pitchFamily="49" charset="-122"/>
              </a:rPr>
              <a:t> = </a:t>
            </a:r>
            <a:r>
              <a:rPr sz="1800" dirty="0" err="1">
                <a:solidFill>
                  <a:srgbClr val="000000"/>
                </a:solidFill>
                <a:uFill>
                  <a:solidFill>
                    <a:srgbClr val="FFFFFF"/>
                  </a:solidFill>
                </a:uFill>
                <a:ea typeface="黑体" pitchFamily="49" charset="-122"/>
              </a:rPr>
              <a:t>多修了一条公路</a:t>
            </a:r>
            <a:endParaRPr sz="1800" dirty="0">
              <a:solidFill>
                <a:srgbClr val="000000"/>
              </a:solidFill>
              <a:uFill>
                <a:solidFill>
                  <a:srgbClr val="FFFFFF"/>
                </a:solidFill>
              </a:uFill>
              <a:ea typeface="黑体" pitchFamily="49" charset="-122"/>
            </a:endParaRPr>
          </a:p>
          <a:p>
            <a:pPr lvl="2">
              <a:defRPr sz="1800">
                <a:solidFill>
                  <a:srgbClr val="000000"/>
                </a:solidFill>
                <a:uFillTx/>
              </a:defRPr>
            </a:pPr>
            <a:r>
              <a:rPr sz="1800" dirty="0" err="1">
                <a:solidFill>
                  <a:srgbClr val="000000"/>
                </a:solidFill>
                <a:uFill>
                  <a:solidFill>
                    <a:srgbClr val="FFFFFF"/>
                  </a:solidFill>
                </a:uFill>
                <a:ea typeface="黑体" pitchFamily="49" charset="-122"/>
              </a:rPr>
              <a:t>通行时间</a:t>
            </a:r>
            <a:r>
              <a:rPr sz="1800" dirty="0">
                <a:solidFill>
                  <a:srgbClr val="000000"/>
                </a:solidFill>
                <a:uFill>
                  <a:solidFill>
                    <a:srgbClr val="FFFFFF"/>
                  </a:solidFill>
                </a:uFill>
                <a:ea typeface="黑体" pitchFamily="49" charset="-122"/>
              </a:rPr>
              <a:t> = </a:t>
            </a:r>
            <a:r>
              <a:rPr sz="1800" dirty="0" err="1">
                <a:solidFill>
                  <a:srgbClr val="000000"/>
                </a:solidFill>
                <a:uFill>
                  <a:solidFill>
                    <a:srgbClr val="FFFFFF"/>
                  </a:solidFill>
                </a:uFill>
                <a:ea typeface="黑体" pitchFamily="49" charset="-122"/>
              </a:rPr>
              <a:t>交通总成本，包括时间和费用</a:t>
            </a:r>
            <a:endParaRPr sz="18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rPr>
              <a:t>布雷斯悖论的一般化</a:t>
            </a:r>
            <a:endParaRPr sz="2400" dirty="0">
              <a:solidFill>
                <a:srgbClr val="000000"/>
              </a:solidFill>
              <a:uFill>
                <a:solidFill>
                  <a:srgbClr val="FFFFFF"/>
                </a:solidFill>
              </a:uFill>
              <a:ea typeface="黑体" pitchFamily="49" charset="-122"/>
            </a:endParaRPr>
          </a:p>
          <a:p>
            <a:pPr lvl="2">
              <a:defRPr sz="1800">
                <a:solidFill>
                  <a:srgbClr val="000000"/>
                </a:solidFill>
                <a:uFillTx/>
              </a:defRPr>
            </a:pPr>
            <a:r>
              <a:rPr sz="1800" dirty="0" err="1">
                <a:solidFill>
                  <a:srgbClr val="000000"/>
                </a:solidFill>
                <a:uFill>
                  <a:solidFill>
                    <a:srgbClr val="FFFFFF"/>
                  </a:solidFill>
                </a:uFill>
                <a:ea typeface="黑体" pitchFamily="49" charset="-122"/>
              </a:rPr>
              <a:t>如此，我们是不是看到了另一种形态的布雷斯悖论</a:t>
            </a:r>
            <a:endParaRPr sz="1800" dirty="0">
              <a:solidFill>
                <a:srgbClr val="000000"/>
              </a:solidFill>
              <a:uFill>
                <a:solidFill>
                  <a:srgbClr val="FFFFFF"/>
                </a:solidFill>
              </a:uFill>
              <a:ea typeface="黑体" pitchFamily="49" charset="-122"/>
            </a:endParaRPr>
          </a:p>
          <a:p>
            <a:pPr lvl="2">
              <a:defRPr sz="1800">
                <a:solidFill>
                  <a:srgbClr val="000000"/>
                </a:solidFill>
                <a:uFillTx/>
              </a:defRPr>
            </a:pPr>
            <a:r>
              <a:rPr sz="1800" dirty="0" err="1">
                <a:solidFill>
                  <a:srgbClr val="000000"/>
                </a:solidFill>
                <a:uFill>
                  <a:solidFill>
                    <a:srgbClr val="FFFFFF"/>
                  </a:solidFill>
                </a:uFill>
                <a:ea typeface="黑体" pitchFamily="49" charset="-122"/>
              </a:rPr>
              <a:t>虽然也是交通网络，却是另一种形态了</a:t>
            </a:r>
            <a:endParaRPr sz="1800" dirty="0">
              <a:solidFill>
                <a:srgbClr val="000000"/>
              </a:solidFill>
              <a:uFill>
                <a:solidFill>
                  <a:srgbClr val="FFFFFF"/>
                </a:solidFill>
              </a:uFill>
              <a:ea typeface="黑体" pitchFamily="49" charset="-122"/>
            </a:endParaRPr>
          </a:p>
        </p:txBody>
      </p:sp>
    </p:spTree>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p:tmAbs val="0"/>
                                  </p:iterate>
                                  <p:childTnLst>
                                    <p:set>
                                      <p:cBhvr>
                                        <p:cTn id="10" fill="hold"/>
                                        <p:tgtEl>
                                          <p:spTgt spid="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p:tmAbs val="0"/>
                                  </p:iterate>
                                  <p:childTnLst>
                                    <p:set>
                                      <p:cBhvr>
                                        <p:cTn id="14" fill="hold"/>
                                        <p:tgtEl>
                                          <p:spTgt spid="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p:tmAbs val="0"/>
                                  </p:iterate>
                                  <p:childTnLst>
                                    <p:set>
                                      <p:cBhvr>
                                        <p:cTn id="18" fill="hold"/>
                                        <p:tgtEl>
                                          <p:spTgt spid="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iterate>
                                    <p:tmAbs val="0"/>
                                  </p:iterate>
                                  <p:childTnLst>
                                    <p:set>
                                      <p:cBhvr>
                                        <p:cTn id="22" fill="hold"/>
                                        <p:tgtEl>
                                          <p:spTgt spid="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iterate>
                                    <p:tmAbs val="0"/>
                                  </p:iterate>
                                  <p:childTnLst>
                                    <p:set>
                                      <p:cBhvr>
                                        <p:cTn id="26" fill="hold"/>
                                        <p:tgtEl>
                                          <p:spTgt spid="3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iterate>
                                    <p:tmAbs val="0"/>
                                  </p:iterate>
                                  <p:childTnLst>
                                    <p:set>
                                      <p:cBhvr>
                                        <p:cTn id="30" fill="hold"/>
                                        <p:tgtEl>
                                          <p:spTgt spid="3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iterate>
                                    <p:tmAbs val="0"/>
                                  </p:iterate>
                                  <p:childTnLst>
                                    <p:set>
                                      <p:cBhvr>
                                        <p:cTn id="34" fill="hold"/>
                                        <p:tgtEl>
                                          <p:spTgt spid="3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iterate>
                                    <p:tmAbs val="0"/>
                                  </p:iterate>
                                  <p:childTnLst>
                                    <p:set>
                                      <p:cBhvr>
                                        <p:cTn id="38" fill="hold"/>
                                        <p:tgtEl>
                                          <p:spTgt spid="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bldLvl="5"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p:txBody>
          <a:bodyPr/>
          <a:lstStyle/>
          <a:p>
            <a:pPr>
              <a:defRPr sz="1800" b="0">
                <a:solidFill>
                  <a:srgbClr val="000000"/>
                </a:solidFill>
                <a:uFillTx/>
              </a:defRPr>
            </a:pPr>
            <a:r>
              <a:rPr sz="3263" b="0" dirty="0" err="1">
                <a:solidFill>
                  <a:srgbClr val="FFFFFF"/>
                </a:solidFill>
                <a:uFill>
                  <a:solidFill>
                    <a:srgbClr val="FFFFFF"/>
                  </a:solidFill>
                </a:uFill>
                <a:ea typeface="黑体" pitchFamily="49" charset="-122"/>
              </a:rPr>
              <a:t>探讨</a:t>
            </a:r>
            <a:endParaRPr sz="3263" b="0" dirty="0">
              <a:solidFill>
                <a:srgbClr val="FFFFFF"/>
              </a:solidFill>
              <a:uFill>
                <a:solidFill>
                  <a:srgbClr val="FFFFFF"/>
                </a:solidFill>
              </a:uFill>
              <a:ea typeface="黑体" pitchFamily="49" charset="-122"/>
            </a:endParaRPr>
          </a:p>
        </p:txBody>
      </p:sp>
      <p:sp>
        <p:nvSpPr>
          <p:cNvPr id="36" name="Shape 36"/>
          <p:cNvSpPr>
            <a:spLocks noGrp="1"/>
          </p:cNvSpPr>
          <p:nvPr>
            <p:ph idx="1"/>
          </p:nvPr>
        </p:nvSpPr>
        <p:spPr/>
        <p:txBody>
          <a:bodyPr>
            <a:normAutofit fontScale="92500"/>
          </a:bodyPr>
          <a:lstStyle/>
          <a:p>
            <a:pPr marL="390525" indent="-307975" defTabSz="657225">
              <a:spcBef>
                <a:spcPts val="500"/>
              </a:spcBef>
              <a:defRPr/>
            </a:pPr>
            <a:r>
              <a:rPr lang="zh-CN" altLang="zh-CN" sz="3000" dirty="0" smtClean="0">
                <a:ea typeface="黑体" panose="02010609060101010101" pitchFamily="49" charset="-122"/>
              </a:rPr>
              <a:t>通行时间 - 流量 - 成本 - 社会成本</a:t>
            </a:r>
          </a:p>
          <a:p>
            <a:pPr marL="719138" lvl="1" indent="-307975" defTabSz="657225">
              <a:spcBef>
                <a:spcPts val="500"/>
              </a:spcBef>
              <a:defRPr/>
            </a:pPr>
            <a:r>
              <a:rPr lang="zh-CN" altLang="zh-CN" sz="2400" dirty="0" smtClean="0">
                <a:ea typeface="黑体" panose="02010609060101010101" pitchFamily="49" charset="-122"/>
              </a:rPr>
              <a:t> 布雷斯悖论的本来含义是，通过网络结构变动，意在改善交通的行动，结果是导致了更加糟糕的交通</a:t>
            </a:r>
          </a:p>
          <a:p>
            <a:pPr marL="719138" lvl="1" indent="-307975" defTabSz="657225">
              <a:spcBef>
                <a:spcPts val="500"/>
              </a:spcBef>
              <a:defRPr/>
            </a:pPr>
            <a:r>
              <a:rPr lang="zh-CN" altLang="zh-CN" sz="2400" dirty="0" smtClean="0">
                <a:ea typeface="黑体" panose="02010609060101010101" pitchFamily="49" charset="-122"/>
              </a:rPr>
              <a:t>中国高速公路免费所产生的效应，看起来是类似的</a:t>
            </a:r>
          </a:p>
          <a:p>
            <a:pPr marL="719138" lvl="1" indent="-307975" defTabSz="657225">
              <a:spcBef>
                <a:spcPts val="500"/>
              </a:spcBef>
              <a:defRPr/>
            </a:pPr>
            <a:r>
              <a:rPr lang="zh-CN" altLang="zh-CN" sz="2400" dirty="0" smtClean="0">
                <a:ea typeface="黑体" panose="02010609060101010101" pitchFamily="49" charset="-122"/>
              </a:rPr>
              <a:t>那么，我们是否可以把布雷斯悖论做进一步的抽象？譬如说</a:t>
            </a:r>
          </a:p>
          <a:p>
            <a:pPr marL="719138" lvl="1" indent="-307975" defTabSz="657225">
              <a:spcBef>
                <a:spcPts val="500"/>
              </a:spcBef>
              <a:defRPr/>
            </a:pPr>
            <a:r>
              <a:rPr lang="zh-CN" altLang="zh-CN" sz="2400" dirty="0" smtClean="0">
                <a:ea typeface="黑体" panose="02010609060101010101" pitchFamily="49" charset="-122"/>
              </a:rPr>
              <a:t>“好心办坏事”，意在增加社会福利的行动，反而增加了社会成本例如</a:t>
            </a:r>
          </a:p>
          <a:p>
            <a:pPr marL="958850" lvl="2" indent="-307975" defTabSz="657225">
              <a:spcBef>
                <a:spcPts val="500"/>
              </a:spcBef>
              <a:defRPr/>
            </a:pPr>
            <a:r>
              <a:rPr lang="zh-CN" altLang="zh-CN" dirty="0" smtClean="0">
                <a:ea typeface="黑体" panose="02010609060101010101" pitchFamily="49" charset="-122"/>
              </a:rPr>
              <a:t>意在改善儿童教育机会的制度变动，其结果是对学校需求的更加不平衡，有些学校无人问津，有些学校则挤破脑袋</a:t>
            </a:r>
          </a:p>
          <a:p>
            <a:pPr marL="958850" lvl="2" indent="-307975" defTabSz="657225">
              <a:spcBef>
                <a:spcPts val="500"/>
              </a:spcBef>
              <a:defRPr/>
            </a:pPr>
            <a:r>
              <a:rPr lang="zh-CN" altLang="zh-CN" dirty="0" smtClean="0">
                <a:ea typeface="黑体" panose="02010609060101010101" pitchFamily="49" charset="-122"/>
              </a:rPr>
              <a:t>同样，意在改善就医便利程度和降低个人就医负担的制度变动，其结果是不仅就医总费用急剧增长，对医院的需求</a:t>
            </a:r>
            <a:r>
              <a:rPr lang="zh-CN" altLang="zh-CN" sz="1700" dirty="0" smtClean="0">
                <a:solidFill>
                  <a:srgbClr val="FFFFFF"/>
                </a:solidFill>
                <a:ea typeface="黑体" panose="02010609060101010101" pitchFamily="49" charset="-122"/>
              </a:rPr>
              <a:t>更加不平衡，高等级医院挤破脑袋，社区医院门可罗雀</a:t>
            </a:r>
          </a:p>
        </p:txBody>
      </p:sp>
    </p:spTree>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36">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iterate>
                                    <p:tmAbs val="0"/>
                                  </p:iterate>
                                  <p:childTnLst>
                                    <p:set>
                                      <p:cBhvr>
                                        <p:cTn id="9" fill="hold"/>
                                        <p:tgtEl>
                                          <p:spTgt spid="36">
                                            <p:txEl>
                                              <p:pRg st="1" end="1"/>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iterate>
                                    <p:tmAbs val="0"/>
                                  </p:iterate>
                                  <p:childTnLst>
                                    <p:set>
                                      <p:cBhvr>
                                        <p:cTn id="12" fill="hold"/>
                                        <p:tgtEl>
                                          <p:spTgt spid="36">
                                            <p:txEl>
                                              <p:pRg st="2" end="2"/>
                                            </p:txEl>
                                          </p:spTgt>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iterate>
                                    <p:tmAbs val="0"/>
                                  </p:iterate>
                                  <p:childTnLst>
                                    <p:set>
                                      <p:cBhvr>
                                        <p:cTn id="15" fill="hold"/>
                                        <p:tgtEl>
                                          <p:spTgt spid="36">
                                            <p:txEl>
                                              <p:pRg st="3" end="3"/>
                                            </p:txEl>
                                          </p:spTgt>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iterate>
                                    <p:tmAbs val="0"/>
                                  </p:iterate>
                                  <p:childTnLst>
                                    <p:set>
                                      <p:cBhvr>
                                        <p:cTn id="18" fill="hold"/>
                                        <p:tgtEl>
                                          <p:spTgt spid="36">
                                            <p:txEl>
                                              <p:pRg st="4" end="4"/>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iterate>
                                    <p:tmAbs val="0"/>
                                  </p:iterate>
                                  <p:childTnLst>
                                    <p:set>
                                      <p:cBhvr>
                                        <p:cTn id="21" fill="hold"/>
                                        <p:tgtEl>
                                          <p:spTgt spid="36">
                                            <p:txEl>
                                              <p:pRg st="5" end="5"/>
                                            </p:txEl>
                                          </p:spTgt>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iterate>
                                    <p:tmAbs val="0"/>
                                  </p:iterate>
                                  <p:childTnLst>
                                    <p:set>
                                      <p:cBhvr>
                                        <p:cTn id="24" fill="hold"/>
                                        <p:tgtEl>
                                          <p:spTgt spid="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bldLvl="5"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6"/>
          <p:cNvSpPr>
            <a:spLocks noGrp="1"/>
          </p:cNvSpPr>
          <p:nvPr>
            <p:ph type="title"/>
          </p:nvPr>
        </p:nvSpPr>
        <p:spPr/>
        <p:txBody>
          <a:bodyPr/>
          <a:lstStyle/>
          <a:p>
            <a:pPr>
              <a:defRPr sz="1800" b="0">
                <a:solidFill>
                  <a:srgbClr val="000000"/>
                </a:solidFill>
                <a:uFillTx/>
              </a:defRPr>
            </a:pPr>
            <a:r>
              <a:rPr sz="3263" b="0" dirty="0" err="1">
                <a:solidFill>
                  <a:srgbClr val="FFFFFF"/>
                </a:solidFill>
                <a:uFill>
                  <a:solidFill>
                    <a:srgbClr val="FFFFFF"/>
                  </a:solidFill>
                </a:uFill>
                <a:ea typeface="黑体" pitchFamily="49" charset="-122"/>
              </a:rPr>
              <a:t>拍卖</a:t>
            </a:r>
            <a:endParaRPr sz="3263" b="0" dirty="0">
              <a:solidFill>
                <a:srgbClr val="FFFFFF"/>
              </a:solidFill>
              <a:uFill>
                <a:solidFill>
                  <a:srgbClr val="FFFFFF"/>
                </a:solidFill>
              </a:uFill>
              <a:ea typeface="黑体" pitchFamily="49" charset="-122"/>
            </a:endParaRPr>
          </a:p>
        </p:txBody>
      </p:sp>
      <p:sp>
        <p:nvSpPr>
          <p:cNvPr id="29699" name="内容占位符 1"/>
          <p:cNvSpPr>
            <a:spLocks noGrp="1"/>
          </p:cNvSpPr>
          <p:nvPr>
            <p:ph idx="1"/>
          </p:nvPr>
        </p:nvSpPr>
        <p:spPr/>
        <p:txBody>
          <a:bodyPr/>
          <a:lstStyle/>
          <a:p>
            <a:endParaRPr lang="zh-CN" altLang="en-US" smtClean="0">
              <a:ea typeface="宋体" panose="02010600030101010101" pitchFamily="2" charset="-122"/>
            </a:endParaRPr>
          </a:p>
        </p:txBody>
      </p:sp>
      <p:sp>
        <p:nvSpPr>
          <p:cNvPr id="18" name="Shape 18"/>
          <p:cNvSpPr/>
          <p:nvPr/>
        </p:nvSpPr>
        <p:spPr>
          <a:xfrm>
            <a:off x="730250" y="5673725"/>
            <a:ext cx="1517650" cy="179388"/>
          </a:xfrm>
          <a:prstGeom prst="rect">
            <a:avLst/>
          </a:prstGeom>
          <a:ln w="12700">
            <a:miter lim="400000"/>
          </a:ln>
          <a:extLst>
            <a:ext uri="{C572A759-6A51-4108-AA02-DFA0A04FC94B}"/>
          </a:extLst>
        </p:spPr>
        <p:txBody>
          <a:bodyPr wrap="none" lIns="28575" tIns="28575" rIns="28575" bIns="28575" anchor="ctr">
            <a:spAutoFit/>
          </a:bodyPr>
          <a:lstStyle>
            <a:lvl1pPr>
              <a:defRPr sz="1400">
                <a:solidFill>
                  <a:srgbClr val="FFFFFF"/>
                </a:solidFill>
              </a:defRPr>
            </a:lvl1pPr>
          </a:lstStyle>
          <a:p>
            <a:pPr>
              <a:defRPr sz="1800">
                <a:solidFill>
                  <a:srgbClr val="000000"/>
                </a:solidFill>
                <a:uFillTx/>
              </a:defRPr>
            </a:pPr>
            <a:r>
              <a:rPr sz="788">
                <a:solidFill>
                  <a:srgbClr val="000000"/>
                </a:solidFill>
                <a:uFill>
                  <a:solidFill/>
                </a:uFill>
                <a:ea typeface="黑体" pitchFamily="49" charset="-122"/>
              </a:rPr>
              <a:t>资料来源：中央电视台20131020</a:t>
            </a:r>
          </a:p>
        </p:txBody>
      </p:sp>
      <p:pic>
        <p:nvPicPr>
          <p:cNvPr id="6" name="拍卖20131020.mp4"/>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2237981" y="1502393"/>
            <a:ext cx="6661619" cy="4996214"/>
          </a:xfrm>
          <a:prstGeom prst="rect">
            <a:avLst/>
          </a:prstGeom>
        </p:spPr>
      </p:pic>
    </p:spTree>
  </p:cSld>
  <p:clrMapOvr>
    <a:masterClrMapping/>
  </p:clrMapOvr>
  <p:transition spd="slow">
    <p:dissolve/>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0"/>
          <p:cNvSpPr>
            <a:spLocks noGrp="1"/>
          </p:cNvSpPr>
          <p:nvPr>
            <p:ph type="title"/>
          </p:nvPr>
        </p:nvSpPr>
        <p:spPr/>
        <p:txBody>
          <a:bodyPr/>
          <a:lstStyle/>
          <a:p>
            <a:pPr>
              <a:defRPr sz="1800" b="0">
                <a:solidFill>
                  <a:srgbClr val="000000"/>
                </a:solidFill>
                <a:uFillTx/>
              </a:defRPr>
            </a:pPr>
            <a:r>
              <a:rPr sz="3263" b="0" dirty="0" err="1">
                <a:solidFill>
                  <a:srgbClr val="FFFFFF"/>
                </a:solidFill>
                <a:uFill>
                  <a:solidFill>
                    <a:srgbClr val="FFFFFF"/>
                  </a:solidFill>
                </a:uFill>
                <a:ea typeface="黑体" pitchFamily="49" charset="-122"/>
              </a:rPr>
              <a:t>拍卖的普遍性</a:t>
            </a:r>
            <a:endParaRPr sz="3263" b="0" dirty="0">
              <a:solidFill>
                <a:srgbClr val="FFFFFF"/>
              </a:solidFill>
              <a:uFill>
                <a:solidFill>
                  <a:srgbClr val="FFFFFF"/>
                </a:solidFill>
              </a:uFill>
              <a:ea typeface="黑体" pitchFamily="49" charset="-122"/>
            </a:endParaRPr>
          </a:p>
        </p:txBody>
      </p:sp>
      <p:sp>
        <p:nvSpPr>
          <p:cNvPr id="21" name="Shape 21"/>
          <p:cNvSpPr>
            <a:spLocks noGrp="1"/>
          </p:cNvSpPr>
          <p:nvPr>
            <p:ph idx="1"/>
          </p:nvPr>
        </p:nvSpPr>
        <p:spPr/>
        <p:txBody>
          <a:bodyPr/>
          <a:lstStyle/>
          <a:p>
            <a:pPr>
              <a:defRPr sz="1800">
                <a:solidFill>
                  <a:srgbClr val="000000"/>
                </a:solidFill>
                <a:uFillTx/>
              </a:defRPr>
            </a:pPr>
            <a:r>
              <a:rPr sz="2800" dirty="0" err="1">
                <a:solidFill>
                  <a:srgbClr val="000000"/>
                </a:solidFill>
                <a:uFill>
                  <a:solidFill>
                    <a:srgbClr val="FFFFFF"/>
                  </a:solidFill>
                </a:uFill>
                <a:ea typeface="黑体" pitchFamily="49" charset="-122"/>
              </a:rPr>
              <a:t>拍卖（</a:t>
            </a:r>
            <a:r>
              <a:rPr sz="2800" dirty="0" err="1">
                <a:solidFill>
                  <a:srgbClr val="000000"/>
                </a:solidFill>
                <a:uFill>
                  <a:solidFill>
                    <a:srgbClr val="FFFFFF"/>
                  </a:solidFill>
                </a:uFill>
                <a:ea typeface="黑体" pitchFamily="49" charset="-122"/>
                <a:cs typeface="Gill Sans"/>
                <a:sym typeface="Gill Sans"/>
              </a:rPr>
              <a:t>auction</a:t>
            </a:r>
            <a:r>
              <a:rPr sz="2800" dirty="0" err="1">
                <a:solidFill>
                  <a:srgbClr val="000000"/>
                </a:solidFill>
                <a:uFill>
                  <a:solidFill>
                    <a:srgbClr val="FFFFFF"/>
                  </a:solidFill>
                </a:uFill>
                <a:ea typeface="黑体" pitchFamily="49" charset="-122"/>
              </a:rPr>
              <a:t>）是再典型不过的节点之间的互动了，例</a:t>
            </a:r>
            <a:endParaRPr sz="28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rPr>
              <a:t>佳士得和苏富比拍卖艺术品</a:t>
            </a:r>
            <a:endParaRPr sz="24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rPr>
              <a:t>政府拍卖地块、车牌、债券，等等</a:t>
            </a:r>
            <a:endParaRPr sz="24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rPr>
              <a:t>毕业了，摆个摊，把自己不要的书和杂碎卖了</a:t>
            </a:r>
            <a:endParaRPr sz="2400" dirty="0">
              <a:solidFill>
                <a:srgbClr val="000000"/>
              </a:solidFill>
              <a:uFill>
                <a:solidFill>
                  <a:srgbClr val="FFFFFF"/>
                </a:solidFill>
              </a:uFill>
              <a:ea typeface="黑体" pitchFamily="49" charset="-122"/>
            </a:endParaRPr>
          </a:p>
          <a:p>
            <a:pPr>
              <a:defRPr sz="1800">
                <a:solidFill>
                  <a:srgbClr val="000000"/>
                </a:solidFill>
                <a:uFillTx/>
              </a:defRPr>
            </a:pPr>
            <a:r>
              <a:rPr sz="2800" dirty="0" err="1">
                <a:solidFill>
                  <a:srgbClr val="000000"/>
                </a:solidFill>
                <a:uFill>
                  <a:solidFill>
                    <a:srgbClr val="FFFFFF"/>
                  </a:solidFill>
                </a:uFill>
                <a:ea typeface="黑体" pitchFamily="49" charset="-122"/>
              </a:rPr>
              <a:t>竞标（</a:t>
            </a:r>
            <a:r>
              <a:rPr sz="2800" dirty="0" err="1">
                <a:solidFill>
                  <a:srgbClr val="000000"/>
                </a:solidFill>
                <a:uFill>
                  <a:solidFill>
                    <a:srgbClr val="FFFFFF"/>
                  </a:solidFill>
                </a:uFill>
                <a:ea typeface="黑体" pitchFamily="49" charset="-122"/>
                <a:cs typeface="Gill Sans"/>
                <a:sym typeface="Gill Sans"/>
              </a:rPr>
              <a:t>bidding</a:t>
            </a:r>
            <a:r>
              <a:rPr sz="2800" dirty="0" err="1">
                <a:solidFill>
                  <a:srgbClr val="000000"/>
                </a:solidFill>
                <a:uFill>
                  <a:solidFill>
                    <a:srgbClr val="FFFFFF"/>
                  </a:solidFill>
                </a:uFill>
                <a:ea typeface="黑体" pitchFamily="49" charset="-122"/>
              </a:rPr>
              <a:t>）也是一种拍卖</a:t>
            </a:r>
            <a:endParaRPr sz="28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rPr>
              <a:t>卖家将合同机会进行拍卖</a:t>
            </a:r>
            <a:endParaRPr sz="2400" dirty="0">
              <a:solidFill>
                <a:srgbClr val="000000"/>
              </a:solidFill>
              <a:uFill>
                <a:solidFill>
                  <a:srgbClr val="FFFFFF"/>
                </a:solidFill>
              </a:uFill>
              <a:ea typeface="黑体" pitchFamily="49" charset="-122"/>
            </a:endParaRPr>
          </a:p>
        </p:txBody>
      </p:sp>
    </p:spTree>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2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p:tmAbs val="0"/>
                                  </p:iterate>
                                  <p:childTnLst>
                                    <p:set>
                                      <p:cBhvr>
                                        <p:cTn id="10" fill="hold"/>
                                        <p:tgtEl>
                                          <p:spTgt spid="2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p:tmAbs val="0"/>
                                  </p:iterate>
                                  <p:childTnLst>
                                    <p:set>
                                      <p:cBhvr>
                                        <p:cTn id="14" fill="hold"/>
                                        <p:tgtEl>
                                          <p:spTgt spid="2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p:tmAbs val="0"/>
                                  </p:iterate>
                                  <p:childTnLst>
                                    <p:set>
                                      <p:cBhvr>
                                        <p:cTn id="18" fill="hold"/>
                                        <p:tgtEl>
                                          <p:spTgt spid="2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iterate>
                                    <p:tmAbs val="0"/>
                                  </p:iterate>
                                  <p:childTnLst>
                                    <p:set>
                                      <p:cBhvr>
                                        <p:cTn id="22" fill="hold"/>
                                        <p:tgtEl>
                                          <p:spTgt spid="2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iterate>
                                    <p:tmAbs val="0"/>
                                  </p:iterate>
                                  <p:childTnLst>
                                    <p:set>
                                      <p:cBhvr>
                                        <p:cTn id="26" fill="hold"/>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bldLvl="5"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3"/>
          <p:cNvSpPr>
            <a:spLocks noGrp="1"/>
          </p:cNvSpPr>
          <p:nvPr>
            <p:ph type="title"/>
          </p:nvPr>
        </p:nvSpPr>
        <p:spPr/>
        <p:txBody>
          <a:bodyPr/>
          <a:lstStyle/>
          <a:p>
            <a:pPr>
              <a:defRPr sz="1800" b="0">
                <a:solidFill>
                  <a:srgbClr val="000000"/>
                </a:solidFill>
                <a:uFillTx/>
              </a:defRPr>
            </a:pPr>
            <a:r>
              <a:rPr sz="3263" b="0" dirty="0" err="1">
                <a:solidFill>
                  <a:srgbClr val="FFFFFF"/>
                </a:solidFill>
                <a:uFill>
                  <a:solidFill>
                    <a:srgbClr val="FFFFFF"/>
                  </a:solidFill>
                </a:uFill>
                <a:ea typeface="黑体" pitchFamily="49" charset="-122"/>
              </a:rPr>
              <a:t>拍卖的意义</a:t>
            </a:r>
            <a:endParaRPr sz="3263" b="0" dirty="0">
              <a:solidFill>
                <a:srgbClr val="FFFFFF"/>
              </a:solidFill>
              <a:uFill>
                <a:solidFill>
                  <a:srgbClr val="FFFFFF"/>
                </a:solidFill>
              </a:uFill>
              <a:ea typeface="黑体" pitchFamily="49" charset="-122"/>
            </a:endParaRPr>
          </a:p>
        </p:txBody>
      </p:sp>
      <p:sp>
        <p:nvSpPr>
          <p:cNvPr id="24" name="Shape 24"/>
          <p:cNvSpPr>
            <a:spLocks noGrp="1"/>
          </p:cNvSpPr>
          <p:nvPr>
            <p:ph idx="1"/>
          </p:nvPr>
        </p:nvSpPr>
        <p:spPr/>
        <p:txBody>
          <a:bodyPr/>
          <a:lstStyle/>
          <a:p>
            <a:pPr>
              <a:defRPr sz="1800">
                <a:solidFill>
                  <a:srgbClr val="000000"/>
                </a:solidFill>
                <a:uFillTx/>
              </a:defRPr>
            </a:pPr>
            <a:r>
              <a:rPr sz="2800" dirty="0" err="1">
                <a:solidFill>
                  <a:srgbClr val="000000"/>
                </a:solidFill>
                <a:uFill>
                  <a:solidFill>
                    <a:srgbClr val="FFFFFF"/>
                  </a:solidFill>
                </a:uFill>
                <a:ea typeface="黑体" pitchFamily="49" charset="-122"/>
              </a:rPr>
              <a:t>拍卖是普遍存在的经济互动形态</a:t>
            </a:r>
            <a:endParaRPr sz="28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smtClean="0">
                <a:solidFill>
                  <a:srgbClr val="000000"/>
                </a:solidFill>
                <a:uFill>
                  <a:solidFill>
                    <a:srgbClr val="FFFFFF"/>
                  </a:solidFill>
                </a:uFill>
                <a:ea typeface="黑体" pitchFamily="49" charset="-122"/>
              </a:rPr>
              <a:t>模式简单，互动却复杂</a:t>
            </a:r>
            <a:endParaRPr sz="2400" dirty="0" smtClean="0">
              <a:solidFill>
                <a:srgbClr val="000000"/>
              </a:solidFill>
              <a:uFill>
                <a:solidFill>
                  <a:srgbClr val="FFFFFF"/>
                </a:solidFill>
              </a:uFill>
              <a:ea typeface="黑体" pitchFamily="49" charset="-122"/>
            </a:endParaRPr>
          </a:p>
          <a:p>
            <a:pPr>
              <a:defRPr sz="1800">
                <a:solidFill>
                  <a:srgbClr val="000000"/>
                </a:solidFill>
                <a:uFillTx/>
              </a:defRPr>
            </a:pPr>
            <a:r>
              <a:rPr sz="2800" dirty="0" err="1" smtClean="0">
                <a:solidFill>
                  <a:srgbClr val="000000"/>
                </a:solidFill>
                <a:uFill>
                  <a:solidFill>
                    <a:srgbClr val="FFFFFF"/>
                  </a:solidFill>
                </a:uFill>
                <a:ea typeface="黑体" pitchFamily="49" charset="-122"/>
              </a:rPr>
              <a:t>也是博弈论应用的典型场景</a:t>
            </a:r>
            <a:endParaRPr sz="2800" dirty="0" smtClean="0">
              <a:solidFill>
                <a:srgbClr val="000000"/>
              </a:solidFill>
              <a:uFill>
                <a:solidFill>
                  <a:srgbClr val="FFFFFF"/>
                </a:solidFill>
              </a:uFill>
              <a:ea typeface="黑体" pitchFamily="49" charset="-122"/>
            </a:endParaRPr>
          </a:p>
          <a:p>
            <a:pPr lvl="1">
              <a:defRPr sz="1800">
                <a:solidFill>
                  <a:srgbClr val="000000"/>
                </a:solidFill>
                <a:uFillTx/>
              </a:defRPr>
            </a:pPr>
            <a:r>
              <a:rPr sz="2400" dirty="0" err="1" smtClean="0">
                <a:solidFill>
                  <a:srgbClr val="000000"/>
                </a:solidFill>
                <a:uFill>
                  <a:solidFill>
                    <a:srgbClr val="FFFFFF"/>
                  </a:solidFill>
                </a:uFill>
                <a:ea typeface="黑体" pitchFamily="49" charset="-122"/>
              </a:rPr>
              <a:t>参与者：参加拍卖的人，买、卖双方，就相当于两方博弈</a:t>
            </a:r>
            <a:endParaRPr sz="2400" dirty="0" smtClean="0">
              <a:solidFill>
                <a:srgbClr val="000000"/>
              </a:solidFill>
              <a:uFill>
                <a:solidFill>
                  <a:srgbClr val="FFFFFF"/>
                </a:solidFill>
              </a:uFill>
              <a:ea typeface="黑体" pitchFamily="49" charset="-122"/>
            </a:endParaRPr>
          </a:p>
          <a:p>
            <a:pPr lvl="1">
              <a:defRPr sz="1800">
                <a:solidFill>
                  <a:srgbClr val="000000"/>
                </a:solidFill>
                <a:uFillTx/>
              </a:defRPr>
            </a:pPr>
            <a:r>
              <a:rPr sz="2400" dirty="0" err="1" smtClean="0">
                <a:solidFill>
                  <a:srgbClr val="000000"/>
                </a:solidFill>
                <a:uFill>
                  <a:solidFill>
                    <a:srgbClr val="FFFFFF"/>
                  </a:solidFill>
                </a:uFill>
                <a:ea typeface="黑体" pitchFamily="49" charset="-122"/>
              </a:rPr>
              <a:t>策略</a:t>
            </a:r>
            <a:r>
              <a:rPr sz="2400" dirty="0" err="1">
                <a:solidFill>
                  <a:srgbClr val="000000"/>
                </a:solidFill>
                <a:uFill>
                  <a:solidFill>
                    <a:srgbClr val="FFFFFF"/>
                  </a:solidFill>
                </a:uFill>
                <a:ea typeface="黑体" pitchFamily="49" charset="-122"/>
              </a:rPr>
              <a:t>：出价</a:t>
            </a:r>
            <a:endParaRPr sz="24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rPr>
              <a:t>收益：对物品的估值（支付价格</a:t>
            </a:r>
            <a:r>
              <a:rPr sz="2400" dirty="0">
                <a:solidFill>
                  <a:srgbClr val="000000"/>
                </a:solidFill>
                <a:uFill>
                  <a:solidFill>
                    <a:srgbClr val="FFFFFF"/>
                  </a:solidFill>
                </a:uFill>
                <a:ea typeface="黑体" pitchFamily="49" charset="-122"/>
              </a:rPr>
              <a:t>），或为</a:t>
            </a:r>
            <a:r>
              <a:rPr sz="2400" dirty="0">
                <a:solidFill>
                  <a:srgbClr val="000000"/>
                </a:solidFill>
                <a:uFill>
                  <a:solidFill>
                    <a:srgbClr val="FFFFFF"/>
                  </a:solidFill>
                </a:uFill>
                <a:ea typeface="黑体" pitchFamily="49" charset="-122"/>
                <a:cs typeface="Gill Sans"/>
                <a:sym typeface="Gill Sans"/>
              </a:rPr>
              <a:t>0</a:t>
            </a:r>
            <a:r>
              <a:rPr sz="2400" dirty="0">
                <a:solidFill>
                  <a:srgbClr val="000000"/>
                </a:solidFill>
                <a:uFill>
                  <a:solidFill>
                    <a:srgbClr val="FFFFFF"/>
                  </a:solidFill>
                </a:uFill>
                <a:ea typeface="黑体" pitchFamily="49" charset="-122"/>
              </a:rPr>
              <a:t>，即不成交；对卖方而言，就是其得到的支付价格，或者为</a:t>
            </a:r>
            <a:r>
              <a:rPr sz="2400" dirty="0">
                <a:solidFill>
                  <a:srgbClr val="000000"/>
                </a:solidFill>
                <a:uFill>
                  <a:solidFill>
                    <a:srgbClr val="FFFFFF"/>
                  </a:solidFill>
                </a:uFill>
                <a:ea typeface="黑体" pitchFamily="49" charset="-122"/>
                <a:cs typeface="Gill Sans"/>
                <a:sym typeface="Gill Sans"/>
              </a:rPr>
              <a:t>0</a:t>
            </a:r>
            <a:endParaRPr sz="24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cs typeface="Gill Sans"/>
                <a:sym typeface="Gill Sans"/>
              </a:rPr>
              <a:t>均衡：即在该状态下所有参与者的策略互为最佳应对，任何个人都没有理性的动机来改变自己的策略，在拍卖中如何体现</a:t>
            </a:r>
            <a:r>
              <a:rPr sz="2400" dirty="0">
                <a:solidFill>
                  <a:srgbClr val="000000"/>
                </a:solidFill>
                <a:uFill>
                  <a:solidFill>
                    <a:srgbClr val="FFFFFF"/>
                  </a:solidFill>
                </a:uFill>
                <a:ea typeface="黑体" pitchFamily="49" charset="-122"/>
                <a:cs typeface="Gill Sans"/>
                <a:sym typeface="Gill Sans"/>
              </a:rPr>
              <a:t>？</a:t>
            </a:r>
          </a:p>
        </p:txBody>
      </p:sp>
    </p:spTree>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p:tmAbs val="0"/>
                                  </p:iterate>
                                  <p:childTnLst>
                                    <p:set>
                                      <p:cBhvr>
                                        <p:cTn id="10" fill="hold"/>
                                        <p:tgtEl>
                                          <p:spTgt spid="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p:tmAbs val="0"/>
                                  </p:iterate>
                                  <p:childTnLst>
                                    <p:set>
                                      <p:cBhvr>
                                        <p:cTn id="14" fill="hold"/>
                                        <p:tgtEl>
                                          <p:spTgt spid="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p:tmAbs val="0"/>
                                  </p:iterate>
                                  <p:childTnLst>
                                    <p:set>
                                      <p:cBhvr>
                                        <p:cTn id="18" fill="hold"/>
                                        <p:tgtEl>
                                          <p:spTgt spid="2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iterate>
                                    <p:tmAbs val="0"/>
                                  </p:iterate>
                                  <p:childTnLst>
                                    <p:set>
                                      <p:cBhvr>
                                        <p:cTn id="22" fill="hold"/>
                                        <p:tgtEl>
                                          <p:spTgt spid="2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iterate>
                                    <p:tmAbs val="0"/>
                                  </p:iterate>
                                  <p:childTnLst>
                                    <p:set>
                                      <p:cBhvr>
                                        <p:cTn id="26" fill="hold"/>
                                        <p:tgtEl>
                                          <p:spTgt spid="2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iterate>
                                    <p:tmAbs val="0"/>
                                  </p:iterate>
                                  <p:childTnLst>
                                    <p:set>
                                      <p:cBhvr>
                                        <p:cTn id="30" fill="hold"/>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bldLvl="5"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p:cNvSpPr>
          <p:nvPr>
            <p:ph type="title"/>
          </p:nvPr>
        </p:nvSpPr>
        <p:spPr/>
        <p:txBody>
          <a:bodyPr/>
          <a:lstStyle/>
          <a:p>
            <a:pPr>
              <a:defRPr sz="1800" b="0">
                <a:solidFill>
                  <a:srgbClr val="000000"/>
                </a:solidFill>
                <a:uFillTx/>
              </a:defRPr>
            </a:pPr>
            <a:r>
              <a:rPr sz="3263" b="0" dirty="0" err="1">
                <a:solidFill>
                  <a:srgbClr val="FFFFFF"/>
                </a:solidFill>
                <a:uFill>
                  <a:solidFill>
                    <a:srgbClr val="FFFFFF"/>
                  </a:solidFill>
                </a:uFill>
                <a:ea typeface="黑体" pitchFamily="49" charset="-122"/>
              </a:rPr>
              <a:t>拍卖的形式</a:t>
            </a:r>
            <a:endParaRPr sz="3263" b="0" dirty="0">
              <a:solidFill>
                <a:srgbClr val="FFFFFF"/>
              </a:solidFill>
              <a:uFill>
                <a:solidFill>
                  <a:srgbClr val="FFFFFF"/>
                </a:solidFill>
              </a:uFill>
              <a:ea typeface="黑体" pitchFamily="49" charset="-122"/>
            </a:endParaRPr>
          </a:p>
        </p:txBody>
      </p:sp>
      <p:sp>
        <p:nvSpPr>
          <p:cNvPr id="27" name="Shape 27"/>
          <p:cNvSpPr>
            <a:spLocks noGrp="1"/>
          </p:cNvSpPr>
          <p:nvPr>
            <p:ph idx="1"/>
          </p:nvPr>
        </p:nvSpPr>
        <p:spPr/>
        <p:txBody>
          <a:bodyPr/>
          <a:lstStyle/>
          <a:p>
            <a:pPr>
              <a:defRPr sz="1800">
                <a:solidFill>
                  <a:srgbClr val="000000"/>
                </a:solidFill>
                <a:uFillTx/>
              </a:defRPr>
            </a:pPr>
            <a:r>
              <a:rPr sz="2800" dirty="0" err="1">
                <a:solidFill>
                  <a:srgbClr val="000000"/>
                </a:solidFill>
                <a:uFill>
                  <a:solidFill>
                    <a:srgbClr val="FFFFFF"/>
                  </a:solidFill>
                </a:uFill>
                <a:ea typeface="黑体" pitchFamily="49" charset="-122"/>
              </a:rPr>
              <a:t>在拍卖中，均衡是拍卖规则下的均衡，因此，拍卖规则或拍卖形式，对均衡的达成具有直接影响</a:t>
            </a:r>
            <a:endParaRPr sz="2800" dirty="0">
              <a:solidFill>
                <a:srgbClr val="000000"/>
              </a:solidFill>
              <a:uFill>
                <a:solidFill>
                  <a:srgbClr val="FFFFFF"/>
                </a:solidFill>
              </a:uFill>
              <a:ea typeface="黑体" pitchFamily="49" charset="-122"/>
            </a:endParaRPr>
          </a:p>
          <a:p>
            <a:pPr>
              <a:defRPr sz="1800">
                <a:solidFill>
                  <a:srgbClr val="000000"/>
                </a:solidFill>
                <a:uFillTx/>
              </a:defRPr>
            </a:pPr>
            <a:r>
              <a:rPr sz="2800" dirty="0" err="1">
                <a:solidFill>
                  <a:srgbClr val="000000"/>
                </a:solidFill>
                <a:uFill>
                  <a:solidFill>
                    <a:srgbClr val="FFFFFF"/>
                  </a:solidFill>
                </a:uFill>
                <a:ea typeface="黑体" pitchFamily="49" charset="-122"/>
              </a:rPr>
              <a:t>最简单的，单品拍卖，至少有以下形式</a:t>
            </a:r>
            <a:endParaRPr sz="2800" dirty="0">
              <a:solidFill>
                <a:srgbClr val="000000"/>
              </a:solidFill>
              <a:uFill>
                <a:solidFill>
                  <a:srgbClr val="FFFFFF"/>
                </a:solidFill>
              </a:uFill>
              <a:ea typeface="黑体" pitchFamily="49" charset="-122"/>
            </a:endParaRPr>
          </a:p>
        </p:txBody>
      </p:sp>
    </p:spTree>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p:tmAbs val="0"/>
                                  </p:iterate>
                                  <p:childTnLst>
                                    <p:set>
                                      <p:cBhvr>
                                        <p:cTn id="10" fill="hold"/>
                                        <p:tgtEl>
                                          <p:spTgt spid="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bldLvl="5"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a:spLocks noGrp="1"/>
          </p:cNvSpPr>
          <p:nvPr>
            <p:ph type="title"/>
          </p:nvPr>
        </p:nvSpPr>
        <p:spPr/>
        <p:txBody>
          <a:bodyPr/>
          <a:lstStyle/>
          <a:p>
            <a:pPr>
              <a:defRPr sz="1800" b="0">
                <a:solidFill>
                  <a:srgbClr val="000000"/>
                </a:solidFill>
                <a:uFillTx/>
              </a:defRPr>
            </a:pPr>
            <a:r>
              <a:rPr sz="3263" b="0" dirty="0" err="1">
                <a:solidFill>
                  <a:srgbClr val="FFFFFF"/>
                </a:solidFill>
                <a:uFill>
                  <a:solidFill>
                    <a:srgbClr val="FFFFFF"/>
                  </a:solidFill>
                </a:uFill>
                <a:ea typeface="黑体" pitchFamily="49" charset="-122"/>
              </a:rPr>
              <a:t>拍卖的形式</a:t>
            </a:r>
            <a:endParaRPr sz="3263" b="0" dirty="0">
              <a:solidFill>
                <a:srgbClr val="FFFFFF"/>
              </a:solidFill>
              <a:uFill>
                <a:solidFill>
                  <a:srgbClr val="FFFFFF"/>
                </a:solidFill>
              </a:uFill>
              <a:ea typeface="黑体" pitchFamily="49" charset="-122"/>
            </a:endParaRPr>
          </a:p>
        </p:txBody>
      </p:sp>
      <p:graphicFrame>
        <p:nvGraphicFramePr>
          <p:cNvPr id="30" name="Table 30"/>
          <p:cNvGraphicFramePr/>
          <p:nvPr/>
        </p:nvGraphicFramePr>
        <p:xfrm>
          <a:off x="323850" y="1204913"/>
          <a:ext cx="8616950" cy="5653087"/>
        </p:xfrm>
        <a:graphic>
          <a:graphicData uri="http://schemas.openxmlformats.org/drawingml/2006/table">
            <a:tbl>
              <a:tblPr firstRow="1" firstCol="1" bandRow="1"/>
              <a:tblGrid>
                <a:gridCol w="1440352">
                  <a:extLst>
                    <a:ext uri="{9D8B030D-6E8A-4147-A177-3AD203B41FA5}">
                      <a16:colId xmlns:a16="http://schemas.microsoft.com/office/drawing/2014/main" val="20000"/>
                    </a:ext>
                  </a:extLst>
                </a:gridCol>
                <a:gridCol w="1440352">
                  <a:extLst>
                    <a:ext uri="{9D8B030D-6E8A-4147-A177-3AD203B41FA5}">
                      <a16:colId xmlns:a16="http://schemas.microsoft.com/office/drawing/2014/main" val="20001"/>
                    </a:ext>
                  </a:extLst>
                </a:gridCol>
                <a:gridCol w="1440352">
                  <a:extLst>
                    <a:ext uri="{9D8B030D-6E8A-4147-A177-3AD203B41FA5}">
                      <a16:colId xmlns:a16="http://schemas.microsoft.com/office/drawing/2014/main" val="20002"/>
                    </a:ext>
                  </a:extLst>
                </a:gridCol>
                <a:gridCol w="1557306">
                  <a:extLst>
                    <a:ext uri="{9D8B030D-6E8A-4147-A177-3AD203B41FA5}">
                      <a16:colId xmlns:a16="http://schemas.microsoft.com/office/drawing/2014/main" val="20003"/>
                    </a:ext>
                  </a:extLst>
                </a:gridCol>
                <a:gridCol w="988770">
                  <a:extLst>
                    <a:ext uri="{9D8B030D-6E8A-4147-A177-3AD203B41FA5}">
                      <a16:colId xmlns:a16="http://schemas.microsoft.com/office/drawing/2014/main" val="20004"/>
                    </a:ext>
                  </a:extLst>
                </a:gridCol>
                <a:gridCol w="1749816">
                  <a:extLst>
                    <a:ext uri="{9D8B030D-6E8A-4147-A177-3AD203B41FA5}">
                      <a16:colId xmlns:a16="http://schemas.microsoft.com/office/drawing/2014/main" val="20005"/>
                    </a:ext>
                  </a:extLst>
                </a:gridCol>
              </a:tblGrid>
              <a:tr h="761073">
                <a:tc>
                  <a:txBody>
                    <a:bodyPr/>
                    <a:lstStyle/>
                    <a:p>
                      <a:pPr lvl="0" defTabSz="914400">
                        <a:defRPr sz="2600">
                          <a:uFillTx/>
                          <a:sym typeface="Helvetica Light"/>
                        </a:defRPr>
                      </a:pPr>
                      <a:endParaRPr sz="1800" baseline="0" dirty="0">
                        <a:solidFill>
                          <a:schemeClr val="tx1"/>
                        </a:solidFill>
                        <a:latin typeface="Arial" pitchFamily="34" charset="0"/>
                        <a:ea typeface="黑体" pitchFamily="49" charset="-122"/>
                      </a:endParaRPr>
                    </a:p>
                  </a:txBody>
                  <a:tcPr marL="28578" marR="28578" marT="28569" marB="28569" anchor="ctr" horzOverflow="overflow"/>
                </a:tc>
                <a:tc>
                  <a:txBody>
                    <a:bodyPr/>
                    <a:lstStyle/>
                    <a:p>
                      <a:pPr lvl="0" defTabSz="914400">
                        <a:defRPr sz="1800" b="0">
                          <a:solidFill>
                            <a:srgbClr val="000000"/>
                          </a:solidFill>
                          <a:uFillTx/>
                        </a:defRPr>
                      </a:pPr>
                      <a:r>
                        <a:rPr sz="1800" b="1" baseline="0" dirty="0" err="1">
                          <a:solidFill>
                            <a:schemeClr val="tx1"/>
                          </a:solidFill>
                          <a:latin typeface="Arial" pitchFamily="34" charset="0"/>
                          <a:ea typeface="黑体" pitchFamily="49" charset="-122"/>
                          <a:sym typeface="Helvetica Light"/>
                        </a:rPr>
                        <a:t>拍卖方式</a:t>
                      </a:r>
                      <a:r>
                        <a:rPr sz="1800" b="1" baseline="0" dirty="0">
                          <a:solidFill>
                            <a:schemeClr val="tx1"/>
                          </a:solidFill>
                          <a:latin typeface="Arial" pitchFamily="34" charset="0"/>
                          <a:ea typeface="黑体" pitchFamily="49" charset="-122"/>
                          <a:sym typeface="Helvetica Light"/>
                        </a:rPr>
                        <a:t>	</a:t>
                      </a:r>
                    </a:p>
                  </a:txBody>
                  <a:tcPr marL="28578" marR="28578" marT="28569" marB="28569" anchor="ctr" horzOverflow="overflow"/>
                </a:tc>
                <a:tc>
                  <a:txBody>
                    <a:bodyPr/>
                    <a:lstStyle/>
                    <a:p>
                      <a:pPr lvl="0" defTabSz="914400">
                        <a:defRPr sz="1800" b="0">
                          <a:solidFill>
                            <a:srgbClr val="000000"/>
                          </a:solidFill>
                          <a:uFillTx/>
                        </a:defRPr>
                      </a:pPr>
                      <a:r>
                        <a:rPr sz="1800" b="1" baseline="0">
                          <a:solidFill>
                            <a:schemeClr val="tx1"/>
                          </a:solidFill>
                          <a:latin typeface="Arial" pitchFamily="34" charset="0"/>
                          <a:ea typeface="黑体" pitchFamily="49" charset="-122"/>
                          <a:sym typeface="Helvetica Light"/>
                        </a:rPr>
                        <a:t>成交规则</a:t>
                      </a:r>
                    </a:p>
                  </a:txBody>
                  <a:tcPr marL="28578" marR="28578" marT="28569" marB="28569" anchor="ctr" horzOverflow="overflow"/>
                </a:tc>
                <a:tc>
                  <a:txBody>
                    <a:bodyPr/>
                    <a:lstStyle/>
                    <a:p>
                      <a:pPr lvl="0" defTabSz="914400">
                        <a:defRPr sz="1800" b="0">
                          <a:solidFill>
                            <a:srgbClr val="000000"/>
                          </a:solidFill>
                          <a:uFillTx/>
                        </a:defRPr>
                      </a:pPr>
                      <a:r>
                        <a:rPr sz="1800" b="1" baseline="0">
                          <a:solidFill>
                            <a:schemeClr val="tx1"/>
                          </a:solidFill>
                          <a:latin typeface="Arial" pitchFamily="34" charset="0"/>
                          <a:ea typeface="黑体" pitchFamily="49" charset="-122"/>
                          <a:sym typeface="Helvetica Light"/>
                        </a:rPr>
                        <a:t>支付价格</a:t>
                      </a:r>
                    </a:p>
                  </a:txBody>
                  <a:tcPr marL="28578" marR="28578" marT="28569" marB="28569" anchor="ctr" horzOverflow="overflow"/>
                </a:tc>
                <a:tc>
                  <a:txBody>
                    <a:bodyPr/>
                    <a:lstStyle/>
                    <a:p>
                      <a:pPr lvl="0" defTabSz="914400">
                        <a:defRPr sz="1800" b="0">
                          <a:solidFill>
                            <a:srgbClr val="000000"/>
                          </a:solidFill>
                          <a:uFillTx/>
                        </a:defRPr>
                      </a:pPr>
                      <a:r>
                        <a:rPr sz="1800" b="1" baseline="0">
                          <a:solidFill>
                            <a:schemeClr val="tx1"/>
                          </a:solidFill>
                          <a:latin typeface="Arial" pitchFamily="34" charset="0"/>
                          <a:ea typeface="黑体" pitchFamily="49" charset="-122"/>
                          <a:sym typeface="Helvetica Light"/>
                        </a:rPr>
                        <a:t>是否知道他人出价</a:t>
                      </a:r>
                    </a:p>
                  </a:txBody>
                  <a:tcPr marL="28578" marR="28578" marT="28569" marB="28569" anchor="ctr" horzOverflow="overflow"/>
                </a:tc>
                <a:tc>
                  <a:txBody>
                    <a:bodyPr/>
                    <a:lstStyle/>
                    <a:p>
                      <a:pPr lvl="0" defTabSz="914400">
                        <a:defRPr sz="1800" b="0">
                          <a:solidFill>
                            <a:srgbClr val="000000"/>
                          </a:solidFill>
                          <a:uFillTx/>
                        </a:defRPr>
                      </a:pPr>
                      <a:r>
                        <a:rPr sz="1800" b="1" baseline="0">
                          <a:solidFill>
                            <a:schemeClr val="tx1"/>
                          </a:solidFill>
                          <a:latin typeface="Arial" pitchFamily="34" charset="0"/>
                          <a:ea typeface="黑体" pitchFamily="49" charset="-122"/>
                          <a:sym typeface="Helvetica Light"/>
                        </a:rPr>
                        <a:t>应用场景</a:t>
                      </a:r>
                    </a:p>
                  </a:txBody>
                  <a:tcPr marL="28578" marR="28578" marT="28569" marB="28569" anchor="ctr" horzOverflow="overflow"/>
                </a:tc>
                <a:extLst>
                  <a:ext uri="{0D108BD9-81ED-4DB2-BD59-A6C34878D82A}">
                    <a16:rowId xmlns:a16="http://schemas.microsoft.com/office/drawing/2014/main" val="10000"/>
                  </a:ext>
                </a:extLst>
              </a:tr>
              <a:tr h="1154423">
                <a:tc>
                  <a:txBody>
                    <a:bodyPr/>
                    <a:lstStyle/>
                    <a:p>
                      <a:pPr lvl="0" defTabSz="914400">
                        <a:defRPr sz="1800" b="0">
                          <a:solidFill>
                            <a:srgbClr val="000000"/>
                          </a:solidFill>
                          <a:uFillTx/>
                        </a:defRPr>
                      </a:pPr>
                      <a:r>
                        <a:rPr sz="1800" b="1" baseline="0">
                          <a:solidFill>
                            <a:schemeClr val="tx1"/>
                          </a:solidFill>
                          <a:latin typeface="Arial" pitchFamily="34" charset="0"/>
                          <a:ea typeface="黑体" pitchFamily="49" charset="-122"/>
                          <a:sym typeface="Helvetica Light"/>
                        </a:rPr>
                        <a:t>英式拍卖</a:t>
                      </a: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err="1">
                          <a:solidFill>
                            <a:schemeClr val="tx1"/>
                          </a:solidFill>
                          <a:uFillTx/>
                          <a:latin typeface="Arial" pitchFamily="34" charset="0"/>
                          <a:ea typeface="黑体" pitchFamily="49" charset="-122"/>
                          <a:cs typeface="+mn-cs"/>
                          <a:sym typeface="Helvetica Light"/>
                        </a:rPr>
                        <a:t>竞买者逐步加价，直到最后只有一个人投标</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err="1">
                          <a:solidFill>
                            <a:schemeClr val="tx1"/>
                          </a:solidFill>
                          <a:uFillTx/>
                          <a:latin typeface="Arial" pitchFamily="34" charset="0"/>
                          <a:ea typeface="黑体" pitchFamily="49" charset="-122"/>
                          <a:cs typeface="+mn-cs"/>
                          <a:sym typeface="Helvetica Light"/>
                        </a:rPr>
                        <a:t>出价最高者得到拍卖品</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err="1">
                          <a:solidFill>
                            <a:schemeClr val="tx1"/>
                          </a:solidFill>
                          <a:uFillTx/>
                          <a:latin typeface="Arial" pitchFamily="34" charset="0"/>
                          <a:ea typeface="黑体" pitchFamily="49" charset="-122"/>
                          <a:cs typeface="+mn-cs"/>
                          <a:sym typeface="Helvetica Light"/>
                        </a:rPr>
                        <a:t>最高的报价</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a:solidFill>
                            <a:schemeClr val="tx1"/>
                          </a:solidFill>
                          <a:uFillTx/>
                          <a:latin typeface="Arial" pitchFamily="34" charset="0"/>
                          <a:ea typeface="黑体" pitchFamily="49" charset="-122"/>
                          <a:cs typeface="+mn-cs"/>
                          <a:sym typeface="Helvetica Light"/>
                        </a:rPr>
                        <a:t>是</a:t>
                      </a: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a:solidFill>
                            <a:schemeClr val="tx1"/>
                          </a:solidFill>
                          <a:uFillTx/>
                          <a:latin typeface="Arial" pitchFamily="34" charset="0"/>
                          <a:ea typeface="黑体" pitchFamily="49" charset="-122"/>
                          <a:cs typeface="+mn-cs"/>
                          <a:sym typeface="Helvetica Light"/>
                        </a:rPr>
                        <a:t>古董和艺术品的拍卖</a:t>
                      </a:r>
                    </a:p>
                  </a:txBody>
                  <a:tcPr marL="28578" marR="28578" marT="28569" marB="28569" anchor="ctr" horzOverflow="overflow"/>
                </a:tc>
                <a:extLst>
                  <a:ext uri="{0D108BD9-81ED-4DB2-BD59-A6C34878D82A}">
                    <a16:rowId xmlns:a16="http://schemas.microsoft.com/office/drawing/2014/main" val="10001"/>
                  </a:ext>
                </a:extLst>
              </a:tr>
              <a:tr h="1428745">
                <a:tc>
                  <a:txBody>
                    <a:bodyPr/>
                    <a:lstStyle/>
                    <a:p>
                      <a:pPr lvl="0" defTabSz="914400">
                        <a:defRPr sz="1800" b="0">
                          <a:solidFill>
                            <a:srgbClr val="000000"/>
                          </a:solidFill>
                          <a:uFillTx/>
                        </a:defRPr>
                      </a:pPr>
                      <a:r>
                        <a:rPr sz="1800" b="1" baseline="0">
                          <a:solidFill>
                            <a:schemeClr val="tx1"/>
                          </a:solidFill>
                          <a:latin typeface="Arial" pitchFamily="34" charset="0"/>
                          <a:ea typeface="黑体" pitchFamily="49" charset="-122"/>
                          <a:sym typeface="Helvetica Light"/>
                        </a:rPr>
                        <a:t>荷兰式拍卖</a:t>
                      </a: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err="1">
                          <a:solidFill>
                            <a:schemeClr val="tx1"/>
                          </a:solidFill>
                          <a:uFillTx/>
                          <a:latin typeface="Arial" pitchFamily="34" charset="0"/>
                          <a:ea typeface="黑体" pitchFamily="49" charset="-122"/>
                          <a:cs typeface="+mn-cs"/>
                          <a:sym typeface="Helvetica Light"/>
                        </a:rPr>
                        <a:t>出售者从一较高价格开始</a:t>
                      </a:r>
                      <a:r>
                        <a:rPr sz="1800" baseline="0" dirty="0" err="1">
                          <a:solidFill>
                            <a:schemeClr val="tx1"/>
                          </a:solidFill>
                          <a:latin typeface="Arial" pitchFamily="34" charset="0"/>
                          <a:ea typeface="黑体" pitchFamily="49" charset="-122"/>
                          <a:sym typeface="Helvetica Light"/>
                        </a:rPr>
                        <a:t>，</a:t>
                      </a:r>
                      <a:r>
                        <a:rPr sz="1800" b="1" kern="1200" baseline="0" dirty="0" err="1">
                          <a:solidFill>
                            <a:schemeClr val="tx1"/>
                          </a:solidFill>
                          <a:uFillTx/>
                          <a:latin typeface="Arial" pitchFamily="34" charset="0"/>
                          <a:ea typeface="黑体" pitchFamily="49" charset="-122"/>
                          <a:cs typeface="+mn-cs"/>
                          <a:sym typeface="Helvetica Light"/>
                        </a:rPr>
                        <a:t>逐步降价，直到有人愿意购买</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err="1">
                          <a:solidFill>
                            <a:schemeClr val="tx1"/>
                          </a:solidFill>
                          <a:uFillTx/>
                          <a:latin typeface="Arial" pitchFamily="34" charset="0"/>
                          <a:ea typeface="黑体" pitchFamily="49" charset="-122"/>
                          <a:cs typeface="+mn-cs"/>
                          <a:sym typeface="Helvetica Light"/>
                        </a:rPr>
                        <a:t>出价最高者得到拍卖品</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err="1">
                          <a:solidFill>
                            <a:schemeClr val="tx1"/>
                          </a:solidFill>
                          <a:uFillTx/>
                          <a:latin typeface="Arial" pitchFamily="34" charset="0"/>
                          <a:ea typeface="黑体" pitchFamily="49" charset="-122"/>
                          <a:cs typeface="+mn-cs"/>
                          <a:sym typeface="Helvetica Light"/>
                        </a:rPr>
                        <a:t>最高的出价</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a:solidFill>
                            <a:schemeClr val="tx1"/>
                          </a:solidFill>
                          <a:uFillTx/>
                          <a:latin typeface="Arial" pitchFamily="34" charset="0"/>
                          <a:ea typeface="黑体" pitchFamily="49" charset="-122"/>
                          <a:cs typeface="+mn-cs"/>
                          <a:sym typeface="Helvetica Light"/>
                        </a:rPr>
                        <a:t>是</a:t>
                      </a: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err="1">
                          <a:solidFill>
                            <a:schemeClr val="tx1"/>
                          </a:solidFill>
                          <a:uFillTx/>
                          <a:latin typeface="Arial" pitchFamily="34" charset="0"/>
                          <a:ea typeface="黑体" pitchFamily="49" charset="-122"/>
                          <a:cs typeface="+mn-cs"/>
                          <a:sym typeface="Helvetica Light"/>
                        </a:rPr>
                        <a:t>农产品的交易，如荷兰的鲜花</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extLst>
                  <a:ext uri="{0D108BD9-81ED-4DB2-BD59-A6C34878D82A}">
                    <a16:rowId xmlns:a16="http://schemas.microsoft.com/office/drawing/2014/main" val="10002"/>
                  </a:ext>
                </a:extLst>
              </a:tr>
              <a:tr h="1154423">
                <a:tc>
                  <a:txBody>
                    <a:bodyPr/>
                    <a:lstStyle/>
                    <a:p>
                      <a:pPr lvl="0" defTabSz="914400">
                        <a:defRPr sz="1800" b="0">
                          <a:solidFill>
                            <a:srgbClr val="000000"/>
                          </a:solidFill>
                          <a:uFillTx/>
                        </a:defRPr>
                      </a:pPr>
                      <a:r>
                        <a:rPr sz="1800" b="1" baseline="0" dirty="0" err="1">
                          <a:solidFill>
                            <a:schemeClr val="tx1"/>
                          </a:solidFill>
                          <a:latin typeface="Arial" pitchFamily="34" charset="0"/>
                          <a:ea typeface="黑体" pitchFamily="49" charset="-122"/>
                          <a:sym typeface="Helvetica Light"/>
                        </a:rPr>
                        <a:t>首价密封拍卖</a:t>
                      </a:r>
                      <a:endParaRPr sz="1800" b="1" baseline="0" dirty="0">
                        <a:solidFill>
                          <a:schemeClr val="tx1"/>
                        </a:solidFill>
                        <a:latin typeface="Arial" pitchFamily="34" charset="0"/>
                        <a:ea typeface="黑体" pitchFamily="49" charset="-122"/>
                        <a:sym typeface="Helvetica Light"/>
                      </a:endParaRPr>
                    </a:p>
                  </a:txBody>
                  <a:tcPr marL="28578" marR="28578" marT="28569" marB="28569" anchor="ctr" horzOverflow="overflow"/>
                </a:tc>
                <a:tc>
                  <a:txBody>
                    <a:bodyPr/>
                    <a:lstStyle/>
                    <a:p>
                      <a:pPr lvl="0" algn="just" defTabSz="914400">
                        <a:defRPr sz="1800">
                          <a:uFillTx/>
                        </a:defRPr>
                      </a:pPr>
                      <a:r>
                        <a:rPr sz="1800" b="1" kern="1200" baseline="0" dirty="0" err="1">
                          <a:solidFill>
                            <a:schemeClr val="tx1"/>
                          </a:solidFill>
                          <a:uFillTx/>
                          <a:latin typeface="Arial" pitchFamily="34" charset="0"/>
                          <a:ea typeface="黑体" pitchFamily="49" charset="-122"/>
                          <a:cs typeface="+mn-cs"/>
                          <a:sym typeface="Helvetica Light"/>
                        </a:rPr>
                        <a:t>在某一个约定的时间同时公开所有投标人的报价</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err="1">
                          <a:solidFill>
                            <a:schemeClr val="tx1"/>
                          </a:solidFill>
                          <a:uFillTx/>
                          <a:latin typeface="Arial" pitchFamily="34" charset="0"/>
                          <a:ea typeface="黑体" pitchFamily="49" charset="-122"/>
                          <a:cs typeface="+mn-cs"/>
                          <a:sym typeface="Helvetica Light"/>
                        </a:rPr>
                        <a:t>最高（竞买时）最低（竞卖时</a:t>
                      </a:r>
                      <a:r>
                        <a:rPr sz="1800" b="1" kern="1200" baseline="0" dirty="0">
                          <a:solidFill>
                            <a:schemeClr val="tx1"/>
                          </a:solidFill>
                          <a:uFillTx/>
                          <a:latin typeface="Arial" pitchFamily="34" charset="0"/>
                          <a:ea typeface="黑体" pitchFamily="49" charset="-122"/>
                          <a:cs typeface="+mn-cs"/>
                          <a:sym typeface="Helvetica Light"/>
                        </a:rPr>
                        <a:t>）</a:t>
                      </a: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err="1">
                          <a:solidFill>
                            <a:schemeClr val="tx1"/>
                          </a:solidFill>
                          <a:uFillTx/>
                          <a:latin typeface="Arial" pitchFamily="34" charset="0"/>
                          <a:ea typeface="黑体" pitchFamily="49" charset="-122"/>
                          <a:cs typeface="+mn-cs"/>
                          <a:sym typeface="Helvetica Light"/>
                        </a:rPr>
                        <a:t>最高的，或</a:t>
                      </a:r>
                      <a:r>
                        <a:rPr sz="1800" b="1" kern="1200" baseline="0" dirty="0">
                          <a:solidFill>
                            <a:schemeClr val="tx1"/>
                          </a:solidFill>
                          <a:uFillTx/>
                          <a:latin typeface="Arial" pitchFamily="34" charset="0"/>
                          <a:ea typeface="黑体" pitchFamily="49" charset="-122"/>
                          <a:cs typeface="+mn-cs"/>
                          <a:sym typeface="Helvetica Light"/>
                        </a:rPr>
                        <a:t>
</a:t>
                      </a:r>
                      <a:r>
                        <a:rPr sz="1800" b="1" kern="1200" baseline="0" dirty="0" err="1">
                          <a:solidFill>
                            <a:schemeClr val="tx1"/>
                          </a:solidFill>
                          <a:uFillTx/>
                          <a:latin typeface="Arial" pitchFamily="34" charset="0"/>
                          <a:ea typeface="黑体" pitchFamily="49" charset="-122"/>
                          <a:cs typeface="+mn-cs"/>
                          <a:sym typeface="Helvetica Light"/>
                        </a:rPr>
                        <a:t>最低的报价</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a:solidFill>
                            <a:schemeClr val="tx1"/>
                          </a:solidFill>
                          <a:uFillTx/>
                          <a:latin typeface="Arial" pitchFamily="34" charset="0"/>
                          <a:ea typeface="黑体" pitchFamily="49" charset="-122"/>
                          <a:cs typeface="+mn-cs"/>
                          <a:sym typeface="Helvetica Light"/>
                        </a:rPr>
                        <a:t>否</a:t>
                      </a: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err="1">
                          <a:solidFill>
                            <a:schemeClr val="tx1"/>
                          </a:solidFill>
                          <a:uFillTx/>
                          <a:latin typeface="Arial" pitchFamily="34" charset="0"/>
                          <a:ea typeface="黑体" pitchFamily="49" charset="-122"/>
                          <a:cs typeface="+mn-cs"/>
                          <a:sym typeface="Helvetica Light"/>
                        </a:rPr>
                        <a:t>招标</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extLst>
                  <a:ext uri="{0D108BD9-81ED-4DB2-BD59-A6C34878D82A}">
                    <a16:rowId xmlns:a16="http://schemas.microsoft.com/office/drawing/2014/main" val="10003"/>
                  </a:ext>
                </a:extLst>
              </a:tr>
              <a:tr h="1154423">
                <a:tc>
                  <a:txBody>
                    <a:bodyPr/>
                    <a:lstStyle/>
                    <a:p>
                      <a:pPr lvl="0" defTabSz="914400">
                        <a:defRPr sz="1800" b="0">
                          <a:solidFill>
                            <a:srgbClr val="000000"/>
                          </a:solidFill>
                          <a:uFillTx/>
                        </a:defRPr>
                      </a:pPr>
                      <a:r>
                        <a:rPr sz="1800" b="1" baseline="0" dirty="0" err="1">
                          <a:solidFill>
                            <a:schemeClr val="tx1"/>
                          </a:solidFill>
                          <a:latin typeface="Arial" pitchFamily="34" charset="0"/>
                          <a:ea typeface="黑体" pitchFamily="49" charset="-122"/>
                          <a:sym typeface="Helvetica Light"/>
                        </a:rPr>
                        <a:t>次价密封拍卖</a:t>
                      </a:r>
                      <a:endParaRPr sz="1800" b="1" baseline="0" dirty="0">
                        <a:solidFill>
                          <a:schemeClr val="tx1"/>
                        </a:solidFill>
                        <a:latin typeface="Arial" pitchFamily="34" charset="0"/>
                        <a:ea typeface="黑体" pitchFamily="49" charset="-122"/>
                        <a:sym typeface="Helvetica Light"/>
                      </a:endParaRPr>
                    </a:p>
                  </a:txBody>
                  <a:tcPr marL="28578" marR="28578" marT="28569" marB="28569" anchor="ctr" horzOverflow="overflow"/>
                </a:tc>
                <a:tc>
                  <a:txBody>
                    <a:bodyPr/>
                    <a:lstStyle/>
                    <a:p>
                      <a:pPr lvl="0" algn="just" defTabSz="9144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uFillTx/>
                        </a:defRPr>
                      </a:pPr>
                      <a:r>
                        <a:rPr sz="1800" b="1" kern="1200" baseline="0" dirty="0" err="1">
                          <a:solidFill>
                            <a:schemeClr val="tx1"/>
                          </a:solidFill>
                          <a:uFillTx/>
                          <a:latin typeface="Arial" pitchFamily="34" charset="0"/>
                          <a:ea typeface="黑体" pitchFamily="49" charset="-122"/>
                          <a:cs typeface="+mn-cs"/>
                          <a:sym typeface="Helvetica Light"/>
                        </a:rPr>
                        <a:t>在某一个约定的时间同时公开所有投标人的报价</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a:solidFill>
                            <a:schemeClr val="tx1"/>
                          </a:solidFill>
                          <a:uFillTx/>
                          <a:latin typeface="Arial" pitchFamily="34" charset="0"/>
                          <a:ea typeface="黑体" pitchFamily="49" charset="-122"/>
                          <a:cs typeface="+mn-cs"/>
                          <a:sym typeface="Helvetica Light"/>
                        </a:rPr>
                        <a:t>最高（竞买时）最低（竞卖时）</a:t>
                      </a: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a:solidFill>
                            <a:schemeClr val="tx1"/>
                          </a:solidFill>
                          <a:uFillTx/>
                          <a:latin typeface="Arial" pitchFamily="34" charset="0"/>
                          <a:ea typeface="黑体" pitchFamily="49" charset="-122"/>
                          <a:cs typeface="+mn-cs"/>
                          <a:sym typeface="Helvetica Light"/>
                        </a:rPr>
                        <a:t>最高的，或
最低的报价</a:t>
                      </a: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a:solidFill>
                            <a:schemeClr val="tx1"/>
                          </a:solidFill>
                          <a:uFillTx/>
                          <a:latin typeface="Arial" pitchFamily="34" charset="0"/>
                          <a:ea typeface="黑体" pitchFamily="49" charset="-122"/>
                          <a:cs typeface="+mn-cs"/>
                          <a:sym typeface="Helvetica Light"/>
                        </a:rPr>
                        <a:t>否</a:t>
                      </a:r>
                    </a:p>
                  </a:txBody>
                  <a:tcPr marL="28578" marR="28578" marT="28569" marB="28569" anchor="ctr" horzOverflow="overflow"/>
                </a:tc>
                <a:tc>
                  <a:txBody>
                    <a:bodyPr/>
                    <a:lstStyle/>
                    <a:p>
                      <a:pPr marL="0" lvl="0" algn="l" defTabSz="914400" rtl="0" eaLnBrk="1" latinLnBrk="0" hangingPunct="1">
                        <a:defRPr sz="1800" b="0">
                          <a:solidFill>
                            <a:srgbClr val="000000"/>
                          </a:solidFill>
                          <a:uFillTx/>
                        </a:defRPr>
                      </a:pPr>
                      <a:r>
                        <a:rPr sz="1800" b="1" kern="1200" baseline="0" dirty="0" err="1">
                          <a:solidFill>
                            <a:schemeClr val="tx1"/>
                          </a:solidFill>
                          <a:uFillTx/>
                          <a:latin typeface="Arial" pitchFamily="34" charset="0"/>
                          <a:ea typeface="黑体" pitchFamily="49" charset="-122"/>
                          <a:cs typeface="+mn-cs"/>
                          <a:sym typeface="Helvetica Light"/>
                        </a:rPr>
                        <a:t>互联网门户或搜索引擎公司出售网页上的广告位</a:t>
                      </a:r>
                      <a:endParaRPr sz="1800" b="1" kern="1200" baseline="0" dirty="0">
                        <a:solidFill>
                          <a:schemeClr val="tx1"/>
                        </a:solidFill>
                        <a:uFillTx/>
                        <a:latin typeface="Arial" pitchFamily="34" charset="0"/>
                        <a:ea typeface="黑体" pitchFamily="49" charset="-122"/>
                        <a:cs typeface="+mn-cs"/>
                        <a:sym typeface="Helvetica Light"/>
                      </a:endParaRPr>
                    </a:p>
                  </a:txBody>
                  <a:tcPr marL="28578" marR="28578" marT="28569" marB="28569" anchor="ctr" horzOverflow="overflow"/>
                </a:tc>
                <a:extLst>
                  <a:ext uri="{0D108BD9-81ED-4DB2-BD59-A6C34878D82A}">
                    <a16:rowId xmlns:a16="http://schemas.microsoft.com/office/drawing/2014/main" val="10004"/>
                  </a:ext>
                </a:extLst>
              </a:tr>
            </a:tbl>
          </a:graphicData>
        </a:graphic>
      </p:graphicFrame>
    </p:spTree>
  </p:cSld>
  <p:clrMapOvr>
    <a:masterClrMapping/>
  </p:clrMapOvr>
  <p:transition spd="med">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p:txBody>
          <a:bodyPr/>
          <a:lstStyle/>
          <a:p>
            <a:pPr>
              <a:defRPr sz="1800" b="0">
                <a:solidFill>
                  <a:srgbClr val="000000"/>
                </a:solidFill>
                <a:uFillTx/>
              </a:defRPr>
            </a:pPr>
            <a:r>
              <a:rPr sz="3263" b="0" dirty="0" err="1">
                <a:solidFill>
                  <a:srgbClr val="FFFFFF"/>
                </a:solidFill>
                <a:uFill>
                  <a:solidFill>
                    <a:srgbClr val="FFFFFF"/>
                  </a:solidFill>
                </a:uFill>
                <a:ea typeface="黑体" pitchFamily="49" charset="-122"/>
              </a:rPr>
              <a:t>拍卖规则要点</a:t>
            </a:r>
            <a:endParaRPr sz="3263" b="0" dirty="0">
              <a:solidFill>
                <a:srgbClr val="FFFFFF"/>
              </a:solidFill>
              <a:uFill>
                <a:solidFill>
                  <a:srgbClr val="FFFFFF"/>
                </a:solidFill>
              </a:uFill>
              <a:ea typeface="黑体" pitchFamily="49" charset="-122"/>
            </a:endParaRPr>
          </a:p>
        </p:txBody>
      </p:sp>
      <p:sp>
        <p:nvSpPr>
          <p:cNvPr id="33" name="Shape 33"/>
          <p:cNvSpPr>
            <a:spLocks noGrp="1"/>
          </p:cNvSpPr>
          <p:nvPr>
            <p:ph idx="1"/>
          </p:nvPr>
        </p:nvSpPr>
        <p:spPr/>
        <p:txBody>
          <a:bodyPr/>
          <a:lstStyle/>
          <a:p>
            <a:pPr>
              <a:defRPr sz="1800">
                <a:solidFill>
                  <a:srgbClr val="000000"/>
                </a:solidFill>
                <a:uFillTx/>
              </a:defRPr>
            </a:pPr>
            <a:r>
              <a:rPr sz="2800" dirty="0" err="1">
                <a:solidFill>
                  <a:srgbClr val="000000"/>
                </a:solidFill>
                <a:uFill>
                  <a:solidFill>
                    <a:srgbClr val="FFFFFF"/>
                  </a:solidFill>
                </a:uFill>
                <a:ea typeface="黑体" pitchFamily="49" charset="-122"/>
              </a:rPr>
              <a:t>成交规则，谁获得拍品</a:t>
            </a:r>
            <a:r>
              <a:rPr sz="2800" dirty="0">
                <a:solidFill>
                  <a:srgbClr val="000000"/>
                </a:solidFill>
                <a:uFill>
                  <a:solidFill>
                    <a:srgbClr val="FFFFFF"/>
                  </a:solidFill>
                </a:uFill>
                <a:ea typeface="黑体" pitchFamily="49" charset="-122"/>
              </a:rPr>
              <a:t>？</a:t>
            </a:r>
          </a:p>
          <a:p>
            <a:pPr lvl="1">
              <a:defRPr sz="1800">
                <a:solidFill>
                  <a:srgbClr val="000000"/>
                </a:solidFill>
                <a:uFillTx/>
              </a:defRPr>
            </a:pPr>
            <a:r>
              <a:rPr sz="2400" dirty="0">
                <a:solidFill>
                  <a:srgbClr val="000000"/>
                </a:solidFill>
                <a:uFill>
                  <a:solidFill>
                    <a:srgbClr val="FFFFFF"/>
                  </a:solidFill>
                </a:uFill>
                <a:ea typeface="黑体" pitchFamily="49" charset="-122"/>
              </a:rPr>
              <a:t> </a:t>
            </a:r>
            <a:r>
              <a:rPr sz="2400" dirty="0" err="1">
                <a:solidFill>
                  <a:srgbClr val="000000"/>
                </a:solidFill>
                <a:uFill>
                  <a:solidFill>
                    <a:srgbClr val="FFFFFF"/>
                  </a:solidFill>
                </a:uFill>
                <a:ea typeface="黑体" pitchFamily="49" charset="-122"/>
              </a:rPr>
              <a:t>通常都是最高或最低报价者</a:t>
            </a:r>
            <a:endParaRPr sz="2400" dirty="0">
              <a:solidFill>
                <a:srgbClr val="000000"/>
              </a:solidFill>
              <a:uFill>
                <a:solidFill>
                  <a:srgbClr val="FFFFFF"/>
                </a:solidFill>
              </a:uFill>
              <a:ea typeface="黑体" pitchFamily="49" charset="-122"/>
            </a:endParaRPr>
          </a:p>
          <a:p>
            <a:pPr>
              <a:defRPr sz="1800">
                <a:solidFill>
                  <a:srgbClr val="000000"/>
                </a:solidFill>
                <a:uFillTx/>
              </a:defRPr>
            </a:pPr>
            <a:r>
              <a:rPr sz="2800" dirty="0" err="1">
                <a:solidFill>
                  <a:srgbClr val="000000"/>
                </a:solidFill>
                <a:uFill>
                  <a:solidFill>
                    <a:srgbClr val="FFFFFF"/>
                  </a:solidFill>
                </a:uFill>
                <a:ea typeface="黑体" pitchFamily="49" charset="-122"/>
              </a:rPr>
              <a:t>支付价格，首价或次价</a:t>
            </a:r>
            <a:endParaRPr sz="2800" dirty="0">
              <a:solidFill>
                <a:srgbClr val="000000"/>
              </a:solidFill>
              <a:uFill>
                <a:solidFill>
                  <a:srgbClr val="FFFFFF"/>
                </a:solidFill>
              </a:uFill>
              <a:ea typeface="黑体" pitchFamily="49" charset="-122"/>
            </a:endParaRPr>
          </a:p>
          <a:p>
            <a:pPr lvl="1">
              <a:defRPr sz="1800">
                <a:solidFill>
                  <a:srgbClr val="000000"/>
                </a:solidFill>
                <a:uFillTx/>
              </a:defRPr>
            </a:pPr>
            <a:r>
              <a:rPr sz="2400" dirty="0">
                <a:solidFill>
                  <a:srgbClr val="000000"/>
                </a:solidFill>
                <a:uFill>
                  <a:solidFill>
                    <a:srgbClr val="FFFFFF"/>
                  </a:solidFill>
                </a:uFill>
                <a:ea typeface="黑体" pitchFamily="49" charset="-122"/>
              </a:rPr>
              <a:t>“</a:t>
            </a:r>
            <a:r>
              <a:rPr sz="2400" dirty="0" err="1">
                <a:solidFill>
                  <a:srgbClr val="000000"/>
                </a:solidFill>
                <a:uFill>
                  <a:solidFill>
                    <a:srgbClr val="FFFFFF"/>
                  </a:solidFill>
                </a:uFill>
                <a:ea typeface="黑体" pitchFamily="49" charset="-122"/>
              </a:rPr>
              <a:t>次价”规则的引入，对竞拍者的出价策略是有影响的</a:t>
            </a:r>
            <a:endParaRPr sz="2400" dirty="0">
              <a:solidFill>
                <a:srgbClr val="000000"/>
              </a:solidFill>
              <a:uFill>
                <a:solidFill>
                  <a:srgbClr val="FFFFFF"/>
                </a:solidFill>
              </a:uFill>
              <a:ea typeface="黑体" pitchFamily="49" charset="-122"/>
            </a:endParaRPr>
          </a:p>
          <a:p>
            <a:pPr>
              <a:defRPr sz="1800">
                <a:solidFill>
                  <a:srgbClr val="000000"/>
                </a:solidFill>
                <a:uFillTx/>
              </a:defRPr>
            </a:pPr>
            <a:r>
              <a:rPr sz="2800" dirty="0" err="1">
                <a:solidFill>
                  <a:srgbClr val="000000"/>
                </a:solidFill>
                <a:uFill>
                  <a:solidFill>
                    <a:srgbClr val="FFFFFF"/>
                  </a:solidFill>
                </a:uFill>
                <a:ea typeface="黑体" pitchFamily="49" charset="-122"/>
              </a:rPr>
              <a:t>是否知道他人出价</a:t>
            </a:r>
            <a:endParaRPr sz="28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rPr>
              <a:t>密封拍卖是不知道的，需要竞价者自己做出独立判断，且是否竞得，只有一次机会</a:t>
            </a:r>
            <a:endParaRPr sz="24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rPr>
              <a:t>非密封拍卖，知道他人的出价，</a:t>
            </a:r>
            <a:r>
              <a:rPr sz="1800" dirty="0" err="1">
                <a:solidFill>
                  <a:srgbClr val="FFFFFF"/>
                </a:solidFill>
                <a:uFill>
                  <a:solidFill>
                    <a:srgbClr val="FFFFFF"/>
                  </a:solidFill>
                </a:uFill>
                <a:ea typeface="黑体" pitchFamily="49" charset="-122"/>
              </a:rPr>
              <a:t>且会受到他人出价的影响</a:t>
            </a:r>
            <a:endParaRPr sz="1800" dirty="0">
              <a:solidFill>
                <a:srgbClr val="FFFFFF"/>
              </a:solidFill>
              <a:uFill>
                <a:solidFill>
                  <a:srgbClr val="FFFFFF"/>
                </a:solidFill>
              </a:uFill>
              <a:ea typeface="黑体" pitchFamily="49" charset="-122"/>
            </a:endParaRPr>
          </a:p>
        </p:txBody>
      </p:sp>
    </p:spTree>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3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p:tmAbs val="0"/>
                                  </p:iterate>
                                  <p:childTnLst>
                                    <p:set>
                                      <p:cBhvr>
                                        <p:cTn id="10" fill="hold"/>
                                        <p:tgtEl>
                                          <p:spTgt spid="3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p:tmAbs val="0"/>
                                  </p:iterate>
                                  <p:childTnLst>
                                    <p:set>
                                      <p:cBhvr>
                                        <p:cTn id="14" fill="hold"/>
                                        <p:tgtEl>
                                          <p:spTgt spid="3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p:tmAbs val="0"/>
                                  </p:iterate>
                                  <p:childTnLst>
                                    <p:set>
                                      <p:cBhvr>
                                        <p:cTn id="18" fill="hold"/>
                                        <p:tgtEl>
                                          <p:spTgt spid="3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iterate>
                                    <p:tmAbs val="0"/>
                                  </p:iterate>
                                  <p:childTnLst>
                                    <p:set>
                                      <p:cBhvr>
                                        <p:cTn id="22" fill="hold"/>
                                        <p:tgtEl>
                                          <p:spTgt spid="3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iterate>
                                    <p:tmAbs val="0"/>
                                  </p:iterate>
                                  <p:childTnLst>
                                    <p:set>
                                      <p:cBhvr>
                                        <p:cTn id="26" fill="hold"/>
                                        <p:tgtEl>
                                          <p:spTgt spid="3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iterate>
                                    <p:tmAbs val="0"/>
                                  </p:iterate>
                                  <p:childTnLst>
                                    <p:set>
                                      <p:cBhvr>
                                        <p:cTn id="30" fill="hold"/>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bldLvl="5"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p:cNvSpPr>
          <p:nvPr>
            <p:ph idx="1"/>
          </p:nvPr>
        </p:nvSpPr>
        <p:spPr/>
        <p:txBody>
          <a:bodyPr/>
          <a:lstStyle/>
          <a:p>
            <a:pPr>
              <a:defRPr sz="1800">
                <a:solidFill>
                  <a:srgbClr val="000000"/>
                </a:solidFill>
                <a:uFillTx/>
              </a:defRPr>
            </a:pPr>
            <a:r>
              <a:rPr sz="2800" dirty="0" err="1">
                <a:solidFill>
                  <a:srgbClr val="000000"/>
                </a:solidFill>
                <a:uFill>
                  <a:solidFill>
                    <a:srgbClr val="FFFFFF"/>
                  </a:solidFill>
                </a:uFill>
                <a:ea typeface="黑体" pitchFamily="49" charset="-122"/>
              </a:rPr>
              <a:t>日常生活中，拍卖是随时发生的现象，对于我们理解博弈论的应用，是一个难得的典型的情境</a:t>
            </a:r>
            <a:endParaRPr sz="2800" dirty="0">
              <a:solidFill>
                <a:srgbClr val="000000"/>
              </a:solidFill>
              <a:uFill>
                <a:solidFill>
                  <a:srgbClr val="FFFFFF"/>
                </a:solidFill>
              </a:uFill>
              <a:ea typeface="黑体" pitchFamily="49" charset="-122"/>
            </a:endParaRPr>
          </a:p>
          <a:p>
            <a:pPr>
              <a:defRPr sz="1800">
                <a:solidFill>
                  <a:srgbClr val="000000"/>
                </a:solidFill>
                <a:uFillTx/>
              </a:defRPr>
            </a:pPr>
            <a:r>
              <a:rPr sz="2800" dirty="0" err="1">
                <a:solidFill>
                  <a:srgbClr val="000000"/>
                </a:solidFill>
                <a:uFill>
                  <a:solidFill>
                    <a:srgbClr val="FFFFFF"/>
                  </a:solidFill>
                </a:uFill>
                <a:ea typeface="黑体" pitchFamily="49" charset="-122"/>
              </a:rPr>
              <a:t>拍卖的形式多种多样，简单的、典型的拍卖，从出价方式来看，有增价、降价、密封，三种形式；从支付方式，有首价和次价两种方式</a:t>
            </a:r>
            <a:endParaRPr sz="2800" dirty="0">
              <a:solidFill>
                <a:srgbClr val="000000"/>
              </a:solidFill>
              <a:uFill>
                <a:solidFill>
                  <a:srgbClr val="FFFFFF"/>
                </a:solidFill>
              </a:uFill>
              <a:ea typeface="黑体" pitchFamily="49" charset="-122"/>
            </a:endParaRPr>
          </a:p>
          <a:p>
            <a:pPr>
              <a:defRPr sz="1800">
                <a:solidFill>
                  <a:srgbClr val="000000"/>
                </a:solidFill>
                <a:uFillTx/>
              </a:defRPr>
            </a:pPr>
            <a:r>
              <a:rPr sz="2800" dirty="0" err="1">
                <a:solidFill>
                  <a:srgbClr val="000000"/>
                </a:solidFill>
                <a:uFill>
                  <a:solidFill>
                    <a:srgbClr val="FFFFFF"/>
                  </a:solidFill>
                </a:uFill>
                <a:ea typeface="黑体" pitchFamily="49" charset="-122"/>
              </a:rPr>
              <a:t>不同的拍品，适用于不同的拍卖方式</a:t>
            </a:r>
            <a:endParaRPr sz="2800" dirty="0">
              <a:solidFill>
                <a:srgbClr val="000000"/>
              </a:solidFill>
              <a:uFill>
                <a:solidFill>
                  <a:srgbClr val="FFFFFF"/>
                </a:solidFill>
              </a:uFill>
              <a:ea typeface="黑体" pitchFamily="49" charset="-122"/>
            </a:endParaRPr>
          </a:p>
        </p:txBody>
      </p:sp>
      <p:sp>
        <p:nvSpPr>
          <p:cNvPr id="36867" name="标题 1"/>
          <p:cNvSpPr>
            <a:spLocks noGrp="1"/>
          </p:cNvSpPr>
          <p:nvPr>
            <p:ph type="title"/>
          </p:nvPr>
        </p:nvSpPr>
        <p:spPr/>
        <p:txBody>
          <a:bodyPr/>
          <a:lstStyle/>
          <a:p>
            <a:endParaRPr lang="zh-CN" altLang="en-US" smtClean="0">
              <a:ea typeface="宋体" panose="02010600030101010101" pitchFamily="2" charset="-122"/>
            </a:endParaRPr>
          </a:p>
        </p:txBody>
      </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p:tmAbs val="0"/>
                                  </p:iterate>
                                  <p:childTnLst>
                                    <p:set>
                                      <p:cBhvr>
                                        <p:cTn id="10" fill="hold"/>
                                        <p:tgtEl>
                                          <p:spTgt spid="3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p:tmAbs val="0"/>
                                  </p:iterate>
                                  <p:childTnLst>
                                    <p:set>
                                      <p:cBhvr>
                                        <p:cTn id="14" fill="hold"/>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bldLvl="5"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p:txBody>
          <a:bodyPr/>
          <a:lstStyle/>
          <a:p>
            <a:r>
              <a:rPr lang="zh-CN" altLang="en-US" smtClean="0">
                <a:ea typeface="黑体" panose="02010609060101010101" pitchFamily="49" charset="-122"/>
              </a:rPr>
              <a:t>报价密封拍卖的两种基本形式</a:t>
            </a:r>
            <a:endParaRPr lang="en-US" altLang="en-US" smtClean="0">
              <a:ea typeface="黑体" panose="02010609060101010101" pitchFamily="49" charset="-122"/>
            </a:endParaRPr>
          </a:p>
        </p:txBody>
      </p:sp>
      <p:sp>
        <p:nvSpPr>
          <p:cNvPr id="37891" name="Rectangle 3"/>
          <p:cNvSpPr>
            <a:spLocks noGrp="1"/>
          </p:cNvSpPr>
          <p:nvPr>
            <p:ph type="body" idx="4294967295"/>
          </p:nvPr>
        </p:nvSpPr>
        <p:spPr>
          <a:xfrm>
            <a:off x="0" y="1917700"/>
            <a:ext cx="4176713" cy="1187450"/>
          </a:xfrm>
          <a:solidFill>
            <a:srgbClr val="0000FF"/>
          </a:solidFill>
        </p:spPr>
        <p:txBody>
          <a:bodyPr/>
          <a:lstStyle/>
          <a:p>
            <a:r>
              <a:rPr lang="zh-CN" altLang="en-US" smtClean="0">
                <a:solidFill>
                  <a:schemeClr val="bg1"/>
                </a:solidFill>
                <a:ea typeface="黑体" panose="02010609060101010101" pitchFamily="49" charset="-122"/>
              </a:rPr>
              <a:t>首价密封拍卖</a:t>
            </a:r>
            <a:r>
              <a:rPr lang="en-US" altLang="zh-CN" smtClean="0">
                <a:solidFill>
                  <a:schemeClr val="bg1"/>
                </a:solidFill>
                <a:ea typeface="黑体" panose="02010609060101010101" pitchFamily="49" charset="-122"/>
              </a:rPr>
              <a:t>(FPA)</a:t>
            </a:r>
          </a:p>
          <a:p>
            <a:pPr lvl="1"/>
            <a:r>
              <a:rPr lang="zh-CN" altLang="en-US" sz="2000" smtClean="0">
                <a:solidFill>
                  <a:schemeClr val="bg1"/>
                </a:solidFill>
                <a:ea typeface="黑体" panose="02010609060101010101" pitchFamily="49" charset="-122"/>
              </a:rPr>
              <a:t>最高报价者得到交易权</a:t>
            </a:r>
            <a:endParaRPr lang="en-US" altLang="zh-CN" sz="2000" smtClean="0">
              <a:solidFill>
                <a:schemeClr val="bg1"/>
              </a:solidFill>
              <a:ea typeface="黑体" panose="02010609060101010101" pitchFamily="49" charset="-122"/>
            </a:endParaRPr>
          </a:p>
          <a:p>
            <a:pPr lvl="1"/>
            <a:r>
              <a:rPr lang="zh-CN" altLang="en-US" sz="2000" smtClean="0">
                <a:solidFill>
                  <a:schemeClr val="bg1"/>
                </a:solidFill>
                <a:ea typeface="黑体" panose="02010609060101010101" pitchFamily="49" charset="-122"/>
              </a:rPr>
              <a:t>支付最高报价</a:t>
            </a:r>
            <a:endParaRPr lang="en-US" altLang="zh-CN" sz="2000" smtClean="0">
              <a:solidFill>
                <a:schemeClr val="bg1"/>
              </a:solidFill>
              <a:ea typeface="黑体" panose="02010609060101010101" pitchFamily="49" charset="-122"/>
            </a:endParaRPr>
          </a:p>
        </p:txBody>
      </p:sp>
      <p:sp>
        <p:nvSpPr>
          <p:cNvPr id="37892" name="文本框 1"/>
          <p:cNvSpPr txBox="1">
            <a:spLocks noChangeArrowheads="1"/>
          </p:cNvSpPr>
          <p:nvPr/>
        </p:nvSpPr>
        <p:spPr bwMode="auto">
          <a:xfrm>
            <a:off x="261938" y="7143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kumimoji="1" lang="zh-CN" altLang="en-US" sz="1800">
              <a:ea typeface="黑体" panose="02010609060101010101" pitchFamily="49" charset="-122"/>
            </a:endParaRPr>
          </a:p>
        </p:txBody>
      </p:sp>
      <p:sp>
        <p:nvSpPr>
          <p:cNvPr id="37893" name="文本框 1"/>
          <p:cNvSpPr txBox="1">
            <a:spLocks noChangeArrowheads="1"/>
          </p:cNvSpPr>
          <p:nvPr/>
        </p:nvSpPr>
        <p:spPr bwMode="auto">
          <a:xfrm>
            <a:off x="250825" y="3141663"/>
            <a:ext cx="856932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 typeface="Arial" panose="020B0604020202020204" pitchFamily="34" charset="0"/>
              <a:buChar char="•"/>
            </a:pPr>
            <a:r>
              <a:rPr lang="zh-CN" altLang="en-US" sz="2800">
                <a:ea typeface="黑体" panose="02010609060101010101" pitchFamily="49" charset="-122"/>
              </a:rPr>
              <a:t>作为一种博弈</a:t>
            </a:r>
            <a:endParaRPr lang="en-US" altLang="zh-CN" sz="2800">
              <a:ea typeface="黑体" panose="02010609060101010101" pitchFamily="49" charset="-122"/>
            </a:endParaRPr>
          </a:p>
          <a:p>
            <a:pPr lvl="1">
              <a:spcBef>
                <a:spcPct val="0"/>
              </a:spcBef>
              <a:buClrTx/>
              <a:buFont typeface="Arial" panose="020B0604020202020204" pitchFamily="34" charset="0"/>
              <a:buChar char="•"/>
            </a:pPr>
            <a:r>
              <a:rPr lang="zh-CN" altLang="en-US" sz="2400">
                <a:ea typeface="黑体" panose="02010609060101010101" pitchFamily="49" charset="-122"/>
              </a:rPr>
              <a:t>参与人：参加拍卖的人</a:t>
            </a:r>
            <a:endParaRPr lang="en-US" altLang="zh-CN" sz="2400">
              <a:ea typeface="黑体" panose="02010609060101010101" pitchFamily="49" charset="-122"/>
            </a:endParaRPr>
          </a:p>
          <a:p>
            <a:pPr lvl="1">
              <a:spcBef>
                <a:spcPct val="0"/>
              </a:spcBef>
              <a:buClrTx/>
              <a:buFont typeface="Arial" panose="020B0604020202020204" pitchFamily="34" charset="0"/>
              <a:buChar char="•"/>
            </a:pPr>
            <a:r>
              <a:rPr lang="zh-CN" altLang="en-US" sz="2400">
                <a:ea typeface="黑体" panose="02010609060101010101" pitchFamily="49" charset="-122"/>
              </a:rPr>
              <a:t>策略：出价</a:t>
            </a:r>
            <a:endParaRPr lang="en-US" altLang="zh-CN" sz="2400">
              <a:ea typeface="黑体" panose="02010609060101010101" pitchFamily="49" charset="-122"/>
            </a:endParaRPr>
          </a:p>
          <a:p>
            <a:pPr lvl="1">
              <a:spcBef>
                <a:spcPct val="0"/>
              </a:spcBef>
              <a:buClrTx/>
              <a:buFont typeface="Arial" panose="020B0604020202020204" pitchFamily="34" charset="0"/>
              <a:buChar char="•"/>
            </a:pPr>
            <a:r>
              <a:rPr lang="zh-CN" altLang="en-US" sz="2400">
                <a:ea typeface="黑体" panose="02010609060101010101" pitchFamily="49" charset="-122"/>
              </a:rPr>
              <a:t>回报：对物品的估值−支付价格，或者</a:t>
            </a:r>
            <a:r>
              <a:rPr lang="en-US" altLang="zh-CN" sz="2400">
                <a:ea typeface="黑体" panose="02010609060101010101" pitchFamily="49" charset="-122"/>
              </a:rPr>
              <a:t>0</a:t>
            </a:r>
            <a:r>
              <a:rPr lang="zh-CN" altLang="en-US" sz="2400">
                <a:ea typeface="黑体" panose="02010609060101010101" pitchFamily="49" charset="-122"/>
              </a:rPr>
              <a:t>（不成交）</a:t>
            </a:r>
            <a:endParaRPr lang="en-US" altLang="zh-CN" sz="2400">
              <a:ea typeface="黑体" panose="02010609060101010101" pitchFamily="49" charset="-122"/>
            </a:endParaRPr>
          </a:p>
          <a:p>
            <a:pPr>
              <a:spcBef>
                <a:spcPct val="0"/>
              </a:spcBef>
              <a:buClrTx/>
              <a:buFont typeface="Arial" panose="020B0604020202020204" pitchFamily="34" charset="0"/>
              <a:buChar char="•"/>
            </a:pPr>
            <a:r>
              <a:rPr lang="zh-CN" altLang="en-US" sz="2800">
                <a:ea typeface="黑体" panose="02010609060101010101" pitchFamily="49" charset="-122"/>
              </a:rPr>
              <a:t>用博弈论思想分析问题的基本着眼点</a:t>
            </a:r>
            <a:endParaRPr lang="en-US" altLang="zh-CN" sz="2800">
              <a:ea typeface="黑体" panose="02010609060101010101" pitchFamily="49" charset="-122"/>
            </a:endParaRPr>
          </a:p>
          <a:p>
            <a:pPr lvl="1">
              <a:spcBef>
                <a:spcPct val="0"/>
              </a:spcBef>
              <a:buClrTx/>
              <a:buFont typeface="Arial" panose="020B0604020202020204" pitchFamily="34" charset="0"/>
              <a:buChar char="•"/>
            </a:pPr>
            <a:r>
              <a:rPr lang="zh-CN" altLang="en-US" sz="2400">
                <a:ea typeface="黑体" panose="02010609060101010101" pitchFamily="49" charset="-122"/>
              </a:rPr>
              <a:t>均衡，在该状态下所有参与者的策略互为最佳应对，任何个人都没有理性动机来改变自己</a:t>
            </a:r>
            <a:r>
              <a:rPr lang="zh-CN" altLang="en-US" sz="2400">
                <a:solidFill>
                  <a:schemeClr val="bg1"/>
                </a:solidFill>
                <a:ea typeface="黑体" panose="02010609060101010101" pitchFamily="49" charset="-122"/>
              </a:rPr>
              <a:t>的策略</a:t>
            </a:r>
            <a:endParaRPr lang="en-US" altLang="zh-CN" sz="2400">
              <a:solidFill>
                <a:schemeClr val="bg1"/>
              </a:solidFill>
              <a:ea typeface="黑体" panose="02010609060101010101" pitchFamily="49" charset="-122"/>
            </a:endParaRPr>
          </a:p>
        </p:txBody>
      </p:sp>
      <p:sp>
        <p:nvSpPr>
          <p:cNvPr id="37894" name="Rectangle 3"/>
          <p:cNvSpPr txBox="1">
            <a:spLocks/>
          </p:cNvSpPr>
          <p:nvPr/>
        </p:nvSpPr>
        <p:spPr bwMode="auto">
          <a:xfrm>
            <a:off x="4643438" y="1917700"/>
            <a:ext cx="4213225" cy="118745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ClrTx/>
              <a:buFont typeface="Arial" panose="020B0604020202020204" pitchFamily="34" charset="0"/>
              <a:buChar char="•"/>
            </a:pPr>
            <a:r>
              <a:rPr lang="zh-CN" altLang="en-US">
                <a:solidFill>
                  <a:schemeClr val="bg1"/>
                </a:solidFill>
                <a:ea typeface="黑体" panose="02010609060101010101" pitchFamily="49" charset="-122"/>
              </a:rPr>
              <a:t>次价密封拍卖</a:t>
            </a:r>
            <a:r>
              <a:rPr lang="en-US" altLang="zh-CN">
                <a:solidFill>
                  <a:schemeClr val="bg1"/>
                </a:solidFill>
                <a:ea typeface="黑体" panose="02010609060101010101" pitchFamily="49" charset="-122"/>
              </a:rPr>
              <a:t>(SPA)</a:t>
            </a:r>
          </a:p>
          <a:p>
            <a:pPr lvl="1">
              <a:buClrTx/>
              <a:buFont typeface="Arial" panose="020B0604020202020204" pitchFamily="34" charset="0"/>
              <a:buChar char="–"/>
            </a:pPr>
            <a:r>
              <a:rPr lang="zh-CN" altLang="en-US" sz="2000">
                <a:solidFill>
                  <a:schemeClr val="bg1"/>
                </a:solidFill>
                <a:ea typeface="黑体" panose="02010609060101010101" pitchFamily="49" charset="-122"/>
              </a:rPr>
              <a:t>最高报价者得到交易权</a:t>
            </a:r>
            <a:endParaRPr lang="en-US" altLang="zh-CN" sz="2000">
              <a:solidFill>
                <a:schemeClr val="bg1"/>
              </a:solidFill>
              <a:ea typeface="黑体" panose="02010609060101010101" pitchFamily="49" charset="-122"/>
            </a:endParaRPr>
          </a:p>
          <a:p>
            <a:pPr lvl="1">
              <a:buClrTx/>
              <a:buFont typeface="Arial" panose="020B0604020202020204" pitchFamily="34" charset="0"/>
              <a:buChar char="–"/>
            </a:pPr>
            <a:r>
              <a:rPr lang="zh-CN" altLang="en-US" sz="2000">
                <a:solidFill>
                  <a:schemeClr val="bg1"/>
                </a:solidFill>
                <a:ea typeface="黑体" panose="02010609060101010101" pitchFamily="49" charset="-122"/>
              </a:rPr>
              <a:t>支付次高报价</a:t>
            </a:r>
            <a:endParaRPr lang="en-US" altLang="zh-CN" sz="2000">
              <a:solidFill>
                <a:schemeClr val="bg1"/>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95288" y="1214438"/>
            <a:ext cx="4464050" cy="1296987"/>
          </a:xfrm>
        </p:spPr>
        <p:txBody>
          <a:bodyPr/>
          <a:lstStyle/>
          <a:p>
            <a:r>
              <a:rPr lang="zh-CN" altLang="en-US" sz="4000" smtClean="0">
                <a:solidFill>
                  <a:schemeClr val="tx1"/>
                </a:solidFill>
                <a:ea typeface="黑体" panose="02010609060101010101" pitchFamily="49" charset="-122"/>
              </a:rPr>
              <a:t>网络结构上的博弈</a:t>
            </a:r>
          </a:p>
        </p:txBody>
      </p:sp>
      <p:sp>
        <p:nvSpPr>
          <p:cNvPr id="16387" name="内容占位符 2"/>
          <p:cNvSpPr>
            <a:spLocks noGrp="1"/>
          </p:cNvSpPr>
          <p:nvPr>
            <p:ph idx="1"/>
          </p:nvPr>
        </p:nvSpPr>
        <p:spPr>
          <a:xfrm>
            <a:off x="179388" y="2727325"/>
            <a:ext cx="4897437" cy="2573338"/>
          </a:xfrm>
        </p:spPr>
        <p:txBody>
          <a:bodyPr/>
          <a:lstStyle/>
          <a:p>
            <a:r>
              <a:rPr lang="zh-CN" altLang="en-US" sz="2800" smtClean="0">
                <a:ea typeface="黑体" panose="02010609060101010101" pitchFamily="49" charset="-122"/>
              </a:rPr>
              <a:t>公路交通网</a:t>
            </a:r>
            <a:endParaRPr lang="en-US" altLang="zh-CN" sz="2800" smtClean="0">
              <a:ea typeface="黑体" panose="02010609060101010101" pitchFamily="49" charset="-122"/>
            </a:endParaRPr>
          </a:p>
          <a:p>
            <a:r>
              <a:rPr lang="zh-CN" altLang="en-US" sz="2800" smtClean="0">
                <a:ea typeface="黑体" panose="02010609060101010101" pitchFamily="49" charset="-122"/>
              </a:rPr>
              <a:t>十一长假，是否出门？走哪条路线？</a:t>
            </a:r>
            <a:endParaRPr lang="en-US" altLang="zh-CN" sz="2800" smtClean="0">
              <a:ea typeface="黑体" panose="02010609060101010101" pitchFamily="49" charset="-122"/>
            </a:endParaRPr>
          </a:p>
          <a:p>
            <a:r>
              <a:rPr lang="zh-CN" altLang="en-US" sz="2800" smtClean="0">
                <a:ea typeface="黑体" panose="02010609060101010101" pitchFamily="49" charset="-122"/>
              </a:rPr>
              <a:t>有意无意中，你会想：别人会怎么样？</a:t>
            </a:r>
            <a:endParaRPr lang="en-US" altLang="zh-CN" sz="2800" smtClean="0">
              <a:ea typeface="黑体" panose="02010609060101010101" pitchFamily="49" charset="-122"/>
            </a:endParaRPr>
          </a:p>
        </p:txBody>
      </p:sp>
      <p:pic>
        <p:nvPicPr>
          <p:cNvPr id="16388" name="图片 3" descr="DSCN11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857250"/>
            <a:ext cx="39243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p:txBody>
          <a:bodyPr/>
          <a:lstStyle/>
          <a:p>
            <a:r>
              <a:rPr lang="zh-CN" altLang="en-US" smtClean="0">
                <a:ea typeface="黑体" panose="02010609060101010101" pitchFamily="49" charset="-122"/>
              </a:rPr>
              <a:t>一般地考虑次价密封拍卖问题</a:t>
            </a:r>
            <a:endParaRPr lang="en-US" altLang="en-US" smtClean="0">
              <a:ea typeface="黑体" panose="02010609060101010101" pitchFamily="49" charset="-122"/>
            </a:endParaRPr>
          </a:p>
        </p:txBody>
      </p:sp>
      <p:sp>
        <p:nvSpPr>
          <p:cNvPr id="38915" name="Rectangle 3"/>
          <p:cNvSpPr>
            <a:spLocks noGrp="1"/>
          </p:cNvSpPr>
          <p:nvPr>
            <p:ph type="body" idx="4294967295"/>
          </p:nvPr>
        </p:nvSpPr>
        <p:spPr>
          <a:xfrm>
            <a:off x="708025" y="1943100"/>
            <a:ext cx="8435975" cy="3771900"/>
          </a:xfrm>
        </p:spPr>
        <p:txBody>
          <a:bodyPr/>
          <a:lstStyle/>
          <a:p>
            <a:r>
              <a:rPr lang="zh-CN" altLang="en-US" sz="2800" smtClean="0">
                <a:ea typeface="黑体" panose="02010609060101010101" pitchFamily="49" charset="-122"/>
              </a:rPr>
              <a:t>一件物品</a:t>
            </a:r>
            <a:endParaRPr lang="en-US" altLang="zh-CN" sz="2800" smtClean="0">
              <a:ea typeface="黑体" panose="02010609060101010101" pitchFamily="49" charset="-122"/>
            </a:endParaRPr>
          </a:p>
          <a:p>
            <a:r>
              <a:rPr lang="zh-CN" altLang="en-US" sz="2800" smtClean="0">
                <a:ea typeface="黑体" panose="02010609060101010101" pitchFamily="49" charset="-122"/>
              </a:rPr>
              <a:t>不同的人对它的价值有不同的认识（即底价，最多愿意花的钱），</a:t>
            </a:r>
            <a:r>
              <a:rPr lang="en-US" altLang="zh-CN" sz="2800" smtClean="0">
                <a:ea typeface="黑体" panose="02010609060101010101" pitchFamily="49" charset="-122"/>
              </a:rPr>
              <a:t>v</a:t>
            </a:r>
            <a:r>
              <a:rPr lang="en-US" altLang="zh-CN" sz="2800" baseline="-25000" smtClean="0">
                <a:ea typeface="黑体" panose="02010609060101010101" pitchFamily="49" charset="-122"/>
              </a:rPr>
              <a:t>1</a:t>
            </a:r>
            <a:r>
              <a:rPr lang="en-US" altLang="zh-CN" sz="2800" smtClean="0">
                <a:ea typeface="黑体" panose="02010609060101010101" pitchFamily="49" charset="-122"/>
              </a:rPr>
              <a:t>, v</a:t>
            </a:r>
            <a:r>
              <a:rPr lang="en-US" altLang="zh-CN" sz="2800" baseline="-25000" smtClean="0">
                <a:ea typeface="黑体" panose="02010609060101010101" pitchFamily="49" charset="-122"/>
              </a:rPr>
              <a:t>2</a:t>
            </a:r>
            <a:r>
              <a:rPr lang="en-US" altLang="zh-CN" sz="2800" smtClean="0">
                <a:ea typeface="黑体" panose="02010609060101010101" pitchFamily="49" charset="-122"/>
              </a:rPr>
              <a:t>, …, v</a:t>
            </a:r>
            <a:r>
              <a:rPr lang="en-US" altLang="zh-CN" sz="2800" baseline="-25000" smtClean="0">
                <a:ea typeface="黑体" panose="02010609060101010101" pitchFamily="49" charset="-122"/>
              </a:rPr>
              <a:t>k</a:t>
            </a:r>
          </a:p>
          <a:p>
            <a:r>
              <a:rPr lang="zh-CN" altLang="en-US" sz="2800" smtClean="0">
                <a:ea typeface="黑体" panose="02010609060101010101" pitchFamily="49" charset="-122"/>
              </a:rPr>
              <a:t>每个人提出一个竞拍价，</a:t>
            </a:r>
            <a:r>
              <a:rPr lang="en-US" altLang="zh-CN" sz="2800" smtClean="0">
                <a:ea typeface="黑体" panose="02010609060101010101" pitchFamily="49" charset="-122"/>
              </a:rPr>
              <a:t>b</a:t>
            </a:r>
            <a:r>
              <a:rPr lang="en-US" altLang="zh-CN" sz="2800" baseline="-25000" smtClean="0">
                <a:ea typeface="黑体" panose="02010609060101010101" pitchFamily="49" charset="-122"/>
              </a:rPr>
              <a:t>1</a:t>
            </a:r>
            <a:r>
              <a:rPr lang="en-US" altLang="zh-CN" sz="2800" smtClean="0">
                <a:ea typeface="黑体" panose="02010609060101010101" pitchFamily="49" charset="-122"/>
              </a:rPr>
              <a:t>&gt; b</a:t>
            </a:r>
            <a:r>
              <a:rPr lang="en-US" altLang="zh-CN" sz="2800" baseline="-25000" smtClean="0">
                <a:ea typeface="黑体" panose="02010609060101010101" pitchFamily="49" charset="-122"/>
              </a:rPr>
              <a:t>2</a:t>
            </a:r>
            <a:r>
              <a:rPr lang="en-US" altLang="zh-CN" sz="2800" smtClean="0">
                <a:ea typeface="黑体" panose="02010609060101010101" pitchFamily="49" charset="-122"/>
              </a:rPr>
              <a:t>&gt; …,&gt;b</a:t>
            </a:r>
            <a:r>
              <a:rPr lang="en-US" altLang="zh-CN" sz="2800" baseline="-25000" smtClean="0">
                <a:ea typeface="黑体" panose="02010609060101010101" pitchFamily="49" charset="-122"/>
              </a:rPr>
              <a:t>k</a:t>
            </a:r>
            <a:endParaRPr lang="en-US" altLang="zh-CN" sz="2800" smtClean="0">
              <a:ea typeface="黑体" panose="02010609060101010101" pitchFamily="49" charset="-122"/>
            </a:endParaRPr>
          </a:p>
          <a:p>
            <a:r>
              <a:rPr lang="zh-CN" altLang="en-US" sz="2800" smtClean="0">
                <a:ea typeface="黑体" panose="02010609060101010101" pitchFamily="49" charset="-122"/>
              </a:rPr>
              <a:t>次价拍卖规则：出价最高者得到购买权，但只需支付（</a:t>
            </a:r>
            <a:r>
              <a:rPr lang="en-US" altLang="zh-CN" sz="2800" smtClean="0">
                <a:ea typeface="黑体" panose="02010609060101010101" pitchFamily="49" charset="-122"/>
              </a:rPr>
              <a:t>b</a:t>
            </a:r>
            <a:r>
              <a:rPr lang="zh-CN" altLang="en-US" sz="2800" smtClean="0">
                <a:ea typeface="黑体" panose="02010609060101010101" pitchFamily="49" charset="-122"/>
              </a:rPr>
              <a:t>中）第二高的出价，即</a:t>
            </a:r>
            <a:r>
              <a:rPr lang="en-US" altLang="zh-CN" sz="2800" smtClean="0">
                <a:ea typeface="黑体" panose="02010609060101010101" pitchFamily="49" charset="-122"/>
              </a:rPr>
              <a:t>v</a:t>
            </a:r>
            <a:r>
              <a:rPr lang="en-US" altLang="zh-CN" sz="2800" baseline="-25000" smtClean="0">
                <a:ea typeface="黑体" panose="02010609060101010101" pitchFamily="49" charset="-122"/>
              </a:rPr>
              <a:t>1</a:t>
            </a:r>
            <a:r>
              <a:rPr lang="en-US" altLang="zh-CN" sz="2800" smtClean="0">
                <a:ea typeface="黑体" panose="02010609060101010101" pitchFamily="49" charset="-122"/>
              </a:rPr>
              <a:t>-b</a:t>
            </a:r>
            <a:r>
              <a:rPr lang="en-US" altLang="zh-CN" sz="2800" baseline="-25000" smtClean="0">
                <a:ea typeface="黑体" panose="02010609060101010101" pitchFamily="49" charset="-122"/>
              </a:rPr>
              <a:t>2 </a:t>
            </a:r>
            <a:r>
              <a:rPr lang="zh-CN" altLang="en-US" sz="2800" smtClean="0">
                <a:ea typeface="黑体" panose="02010609060101010101" pitchFamily="49" charset="-122"/>
              </a:rPr>
              <a:t>是出价最高的参与人得到的收益。其他人收益为</a:t>
            </a:r>
            <a:r>
              <a:rPr lang="en-US" altLang="zh-CN" sz="2800" smtClean="0">
                <a:ea typeface="黑体" panose="02010609060101010101" pitchFamily="49" charset="-122"/>
              </a:rPr>
              <a:t>0</a:t>
            </a:r>
            <a:r>
              <a:rPr lang="zh-CN" altLang="en-US" sz="2800" smtClean="0">
                <a:ea typeface="黑体" panose="02010609060101010101" pitchFamily="49" charset="-122"/>
              </a:rPr>
              <a:t>。</a:t>
            </a:r>
            <a:endParaRPr lang="en-US" altLang="zh-CN" sz="2800" smtClean="0">
              <a:ea typeface="黑体" panose="02010609060101010101" pitchFamily="49" charset="-122"/>
            </a:endParaRPr>
          </a:p>
          <a:p>
            <a:r>
              <a:rPr lang="zh-CN" altLang="en-US" sz="2800" smtClean="0">
                <a:solidFill>
                  <a:srgbClr val="C00000"/>
                </a:solidFill>
                <a:ea typeface="黑体" panose="02010609060101010101" pitchFamily="49" charset="-122"/>
              </a:rPr>
              <a:t>你如何出价（最优）？</a:t>
            </a:r>
            <a:endParaRPr lang="en-US" altLang="zh-CN" sz="2800" smtClean="0">
              <a:solidFill>
                <a:srgbClr val="C00000"/>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468313" y="484188"/>
            <a:ext cx="8229600" cy="857250"/>
          </a:xfrm>
        </p:spPr>
        <p:txBody>
          <a:bodyPr/>
          <a:lstStyle/>
          <a:p>
            <a:r>
              <a:rPr lang="zh-CN" altLang="en-US" smtClean="0">
                <a:ea typeface="黑体" panose="02010609060101010101" pitchFamily="49" charset="-122"/>
              </a:rPr>
              <a:t>什么策略“最优”？</a:t>
            </a:r>
          </a:p>
        </p:txBody>
      </p:sp>
      <p:sp>
        <p:nvSpPr>
          <p:cNvPr id="66562" name="内容占位符 2"/>
          <p:cNvSpPr>
            <a:spLocks noGrp="1"/>
          </p:cNvSpPr>
          <p:nvPr>
            <p:ph idx="1"/>
          </p:nvPr>
        </p:nvSpPr>
        <p:spPr>
          <a:xfrm>
            <a:off x="4211638" y="5156200"/>
            <a:ext cx="4032250" cy="485775"/>
          </a:xfrm>
        </p:spPr>
        <p:txBody>
          <a:bodyPr/>
          <a:lstStyle/>
          <a:p>
            <a:pPr marL="0" indent="0" algn="r">
              <a:buFont typeface="Wingdings" panose="05000000000000000000" pitchFamily="2" charset="2"/>
              <a:buNone/>
            </a:pPr>
            <a:r>
              <a:rPr lang="zh-CN" altLang="en-US" b="1" smtClean="0">
                <a:solidFill>
                  <a:srgbClr val="C00000"/>
                </a:solidFill>
                <a:ea typeface="黑体" panose="02010609060101010101" pitchFamily="49" charset="-122"/>
              </a:rPr>
              <a:t>不比任何其他出价差</a:t>
            </a:r>
            <a:endParaRPr lang="en-US" altLang="zh-CN" b="1" smtClean="0">
              <a:solidFill>
                <a:srgbClr val="C00000"/>
              </a:solidFill>
              <a:ea typeface="黑体" panose="02010609060101010101" pitchFamily="49" charset="-122"/>
            </a:endParaRPr>
          </a:p>
        </p:txBody>
      </p:sp>
      <p:sp>
        <p:nvSpPr>
          <p:cNvPr id="2" name="文本框 1"/>
          <p:cNvSpPr txBox="1"/>
          <p:nvPr/>
        </p:nvSpPr>
        <p:spPr>
          <a:xfrm>
            <a:off x="900113" y="2349500"/>
            <a:ext cx="7343775" cy="2182813"/>
          </a:xfrm>
          <a:prstGeom prst="rect">
            <a:avLst/>
          </a:prstGeom>
          <a:solidFill>
            <a:schemeClr val="accent6">
              <a:lumMod val="60000"/>
              <a:lumOff val="40000"/>
            </a:schemeClr>
          </a:solidFill>
        </p:spPr>
        <p:txBody>
          <a:bodyPr tIns="93600" bIns="93600">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lnSpc>
                <a:spcPct val="120000"/>
              </a:lnSpc>
              <a:defRPr/>
            </a:pPr>
            <a:r>
              <a:rPr lang="zh-CN" altLang="en-US" sz="3600" dirty="0">
                <a:ea typeface="黑体" pitchFamily="49" charset="-122"/>
              </a:rPr>
              <a:t>博弈论视角（占优策略）：不可能通过改变其他策略得到更大的回报，无论别人出价策略如何。</a:t>
            </a:r>
          </a:p>
        </p:txBody>
      </p:sp>
      <p:sp>
        <p:nvSpPr>
          <p:cNvPr id="5" name="文本框 4"/>
          <p:cNvSpPr txBox="1">
            <a:spLocks noChangeArrowheads="1"/>
          </p:cNvSpPr>
          <p:nvPr/>
        </p:nvSpPr>
        <p:spPr bwMode="auto">
          <a:xfrm>
            <a:off x="900113" y="4564063"/>
            <a:ext cx="7343775" cy="646112"/>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kumimoji="1" lang="zh-CN" altLang="en-US" sz="3600">
                <a:solidFill>
                  <a:schemeClr val="bg1"/>
                </a:solidFill>
                <a:ea typeface="黑体" panose="02010609060101010101" pitchFamily="49" charset="-122"/>
              </a:rPr>
              <a:t>结论：按照自己的估值出价最优！</a:t>
            </a:r>
          </a:p>
        </p:txBody>
      </p:sp>
      <p:sp>
        <p:nvSpPr>
          <p:cNvPr id="3" name="椭圆 2"/>
          <p:cNvSpPr>
            <a:spLocks noChangeArrowheads="1"/>
          </p:cNvSpPr>
          <p:nvPr/>
        </p:nvSpPr>
        <p:spPr bwMode="auto">
          <a:xfrm>
            <a:off x="6732588" y="3122613"/>
            <a:ext cx="1439862" cy="593725"/>
          </a:xfrm>
          <a:prstGeom prst="ellipse">
            <a:avLst/>
          </a:prstGeom>
          <a:noFill/>
          <a:ln w="38100">
            <a:solidFill>
              <a:srgbClr val="80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kumimoji="1" lang="zh-CN" altLang="en-US">
              <a:solidFill>
                <a:schemeClr val="lt1"/>
              </a:solidFill>
              <a:ea typeface="黑体" pitchFamily="49" charset="-122"/>
            </a:endParaRPr>
          </a:p>
        </p:txBody>
      </p:sp>
      <p:sp>
        <p:nvSpPr>
          <p:cNvPr id="4" name="矩形标注 3"/>
          <p:cNvSpPr>
            <a:spLocks noChangeArrowheads="1"/>
          </p:cNvSpPr>
          <p:nvPr/>
        </p:nvSpPr>
        <p:spPr bwMode="auto">
          <a:xfrm>
            <a:off x="6443663" y="3986213"/>
            <a:ext cx="2232025" cy="595312"/>
          </a:xfrm>
          <a:prstGeom prst="wedgeRectCallout">
            <a:avLst>
              <a:gd name="adj1" fmla="val -6949"/>
              <a:gd name="adj2" fmla="val -82167"/>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r>
              <a:rPr kumimoji="1" lang="zh-CN" altLang="en-US" sz="2800" dirty="0">
                <a:solidFill>
                  <a:srgbClr val="FFFFFF"/>
                </a:solidFill>
                <a:ea typeface="黑体" pitchFamily="49" charset="-122"/>
              </a:rPr>
              <a:t>估值－支付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6562">
                                            <p:txEl>
                                              <p:pRg st="0" end="0"/>
                                            </p:txEl>
                                          </p:spTgt>
                                        </p:tgtEl>
                                        <p:attrNameLst>
                                          <p:attrName>style.visibility</p:attrName>
                                        </p:attrNameLst>
                                      </p:cBhvr>
                                      <p:to>
                                        <p:strVal val="visible"/>
                                      </p:to>
                                    </p:set>
                                    <p:animEffect transition="in" filter="blinds(horizontal)">
                                      <p:cBhvr>
                                        <p:cTn id="20" dur="500"/>
                                        <p:tgtEl>
                                          <p:spTgt spid="665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build="p"/>
      <p:bldP spid="5" grpId="0" animBg="1"/>
      <p:bldP spid="3"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ea typeface="黑体" panose="02010609060101010101" pitchFamily="49" charset="-122"/>
              </a:rPr>
              <a:t>测试题</a:t>
            </a:r>
          </a:p>
        </p:txBody>
      </p:sp>
      <p:sp>
        <p:nvSpPr>
          <p:cNvPr id="40963" name="内容占位符 2"/>
          <p:cNvSpPr>
            <a:spLocks noGrp="1"/>
          </p:cNvSpPr>
          <p:nvPr>
            <p:ph idx="1"/>
          </p:nvPr>
        </p:nvSpPr>
        <p:spPr>
          <a:xfrm>
            <a:off x="346075" y="2273300"/>
            <a:ext cx="8435975" cy="2884488"/>
          </a:xfrm>
        </p:spPr>
        <p:txBody>
          <a:bodyPr/>
          <a:lstStyle/>
          <a:p>
            <a:r>
              <a:rPr lang="zh-CN" altLang="en-US" sz="2800" smtClean="0">
                <a:ea typeface="黑体" panose="02010609060101010101" pitchFamily="49" charset="-122"/>
              </a:rPr>
              <a:t>下述两个说法有几个是正确的</a:t>
            </a:r>
            <a:endParaRPr lang="en-US" altLang="zh-CN" sz="2800" smtClean="0">
              <a:ea typeface="黑体" panose="02010609060101010101" pitchFamily="49" charset="-122"/>
            </a:endParaRPr>
          </a:p>
          <a:p>
            <a:pPr lvl="1"/>
            <a:r>
              <a:rPr lang="zh-CN" altLang="en-US" sz="2400" smtClean="0">
                <a:ea typeface="黑体" panose="02010609060101010101" pitchFamily="49" charset="-122"/>
              </a:rPr>
              <a:t>如果我有占优策略（</a:t>
            </a:r>
            <a:r>
              <a:rPr lang="en-US" altLang="zh-CN" sz="2400" smtClean="0">
                <a:ea typeface="黑体" panose="02010609060101010101" pitchFamily="49" charset="-122"/>
              </a:rPr>
              <a:t>S</a:t>
            </a:r>
            <a:r>
              <a:rPr lang="zh-CN" altLang="en-US" sz="2400" smtClean="0">
                <a:ea typeface="黑体" panose="02010609060101010101" pitchFamily="49" charset="-122"/>
              </a:rPr>
              <a:t>），则无论他人出什么策略，我都不可能通过采用其他不同于</a:t>
            </a:r>
            <a:r>
              <a:rPr lang="en-US" altLang="zh-CN" sz="2400" smtClean="0">
                <a:ea typeface="黑体" panose="02010609060101010101" pitchFamily="49" charset="-122"/>
              </a:rPr>
              <a:t>S</a:t>
            </a:r>
            <a:r>
              <a:rPr lang="zh-CN" altLang="en-US" sz="2400" smtClean="0">
                <a:ea typeface="黑体" panose="02010609060101010101" pitchFamily="49" charset="-122"/>
              </a:rPr>
              <a:t>的策略获得更好的回报。</a:t>
            </a:r>
            <a:endParaRPr lang="en-US" altLang="zh-CN" sz="2400" smtClean="0">
              <a:ea typeface="黑体" panose="02010609060101010101" pitchFamily="49" charset="-122"/>
            </a:endParaRPr>
          </a:p>
          <a:p>
            <a:pPr lvl="1"/>
            <a:r>
              <a:rPr lang="zh-CN" altLang="en-US" sz="2400" smtClean="0">
                <a:ea typeface="黑体" panose="02010609060101010101" pitchFamily="49" charset="-122"/>
              </a:rPr>
              <a:t>如果我有占优策略，则无论他人出什么策略，我的回报都相同。</a:t>
            </a:r>
            <a:endParaRPr lang="en-US" altLang="zh-CN" sz="2400" smtClean="0">
              <a:ea typeface="黑体" panose="02010609060101010101" pitchFamily="49" charset="-122"/>
            </a:endParaRPr>
          </a:p>
        </p:txBody>
      </p:sp>
      <p:sp>
        <p:nvSpPr>
          <p:cNvPr id="5" name="椭圆 4"/>
          <p:cNvSpPr>
            <a:spLocks noChangeArrowheads="1"/>
          </p:cNvSpPr>
          <p:nvPr/>
        </p:nvSpPr>
        <p:spPr bwMode="auto">
          <a:xfrm>
            <a:off x="1793875" y="5280025"/>
            <a:ext cx="576263" cy="485775"/>
          </a:xfrm>
          <a:prstGeom prst="ellipse">
            <a:avLst/>
          </a:prstGeom>
          <a:noFill/>
          <a:ln w="9525">
            <a:solidFill>
              <a:srgbClr val="FFFF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kumimoji="1" lang="zh-CN" altLang="en-US">
              <a:solidFill>
                <a:schemeClr val="lt1"/>
              </a:solidFill>
              <a:ea typeface="黑体"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755650" y="609600"/>
            <a:ext cx="8491538" cy="487363"/>
          </a:xfrm>
        </p:spPr>
        <p:txBody>
          <a:bodyPr/>
          <a:lstStyle/>
          <a:p>
            <a:r>
              <a:rPr lang="zh-CN" altLang="en-US" sz="4000" smtClean="0">
                <a:ea typeface="黑体" panose="02010609060101010101" pitchFamily="49" charset="-122"/>
              </a:rPr>
              <a:t>次价拍卖按估值出价最优性的论证</a:t>
            </a:r>
          </a:p>
        </p:txBody>
      </p:sp>
      <p:sp>
        <p:nvSpPr>
          <p:cNvPr id="72706" name="内容占位符 2"/>
          <p:cNvSpPr>
            <a:spLocks noGrp="1"/>
          </p:cNvSpPr>
          <p:nvPr>
            <p:ph idx="1"/>
          </p:nvPr>
        </p:nvSpPr>
        <p:spPr>
          <a:xfrm>
            <a:off x="179388" y="1773238"/>
            <a:ext cx="8642350" cy="3906837"/>
          </a:xfrm>
        </p:spPr>
        <p:txBody>
          <a:bodyPr/>
          <a:lstStyle/>
          <a:p>
            <a:pPr>
              <a:lnSpc>
                <a:spcPts val="2200"/>
              </a:lnSpc>
            </a:pPr>
            <a:r>
              <a:rPr lang="zh-CN" altLang="en-US" smtClean="0">
                <a:ea typeface="黑体" panose="02010609060101010101" pitchFamily="49" charset="-122"/>
              </a:rPr>
              <a:t>假设在一次拍卖活动中，你认为拍品最多值</a:t>
            </a:r>
            <a:r>
              <a:rPr lang="en-US" altLang="zh-CN" smtClean="0">
                <a:ea typeface="黑体" panose="02010609060101010101" pitchFamily="49" charset="-122"/>
              </a:rPr>
              <a:t>100</a:t>
            </a:r>
            <a:r>
              <a:rPr lang="zh-CN" altLang="en-US" smtClean="0">
                <a:ea typeface="黑体" panose="02010609060101010101" pitchFamily="49" charset="-122"/>
              </a:rPr>
              <a:t>元，你也出价</a:t>
            </a:r>
            <a:r>
              <a:rPr lang="en-US" altLang="zh-CN" smtClean="0">
                <a:ea typeface="黑体" panose="02010609060101010101" pitchFamily="49" charset="-122"/>
              </a:rPr>
              <a:t>100</a:t>
            </a:r>
            <a:r>
              <a:rPr lang="zh-CN" altLang="en-US" smtClean="0">
                <a:ea typeface="黑体" panose="02010609060101010101" pitchFamily="49" charset="-122"/>
              </a:rPr>
              <a:t>元。现在考虑你能否通过不同的出价获得较大回报</a:t>
            </a:r>
            <a:endParaRPr lang="en-US" altLang="zh-CN" smtClean="0">
              <a:ea typeface="黑体" panose="02010609060101010101" pitchFamily="49" charset="-122"/>
            </a:endParaRPr>
          </a:p>
          <a:p>
            <a:pPr>
              <a:lnSpc>
                <a:spcPts val="2200"/>
              </a:lnSpc>
            </a:pPr>
            <a:r>
              <a:rPr lang="zh-CN" altLang="en-US" smtClean="0">
                <a:ea typeface="黑体" panose="02010609060101010101" pitchFamily="49" charset="-122"/>
              </a:rPr>
              <a:t>根据所有人的出价，有两种可能</a:t>
            </a:r>
            <a:endParaRPr lang="en-US" altLang="zh-CN" smtClean="0">
              <a:ea typeface="黑体" panose="02010609060101010101" pitchFamily="49" charset="-122"/>
            </a:endParaRPr>
          </a:p>
          <a:p>
            <a:pPr>
              <a:lnSpc>
                <a:spcPts val="2200"/>
              </a:lnSpc>
            </a:pPr>
            <a:r>
              <a:rPr lang="zh-CN" altLang="en-US" smtClean="0">
                <a:ea typeface="黑体" panose="02010609060101010101" pitchFamily="49" charset="-122"/>
              </a:rPr>
              <a:t>第一，你获得了交易权。此时，你有正的回报（支付次价）</a:t>
            </a:r>
            <a:endParaRPr lang="en-US" altLang="zh-CN" smtClean="0">
              <a:ea typeface="黑体" panose="02010609060101010101" pitchFamily="49" charset="-122"/>
            </a:endParaRPr>
          </a:p>
          <a:p>
            <a:pPr lvl="1">
              <a:lnSpc>
                <a:spcPts val="2200"/>
              </a:lnSpc>
            </a:pPr>
            <a:r>
              <a:rPr lang="zh-CN" altLang="en-US" sz="2400" smtClean="0">
                <a:ea typeface="黑体" panose="02010609060101010101" pitchFamily="49" charset="-122"/>
              </a:rPr>
              <a:t>提高报价不会改善回报；</a:t>
            </a:r>
            <a:endParaRPr lang="en-US" altLang="zh-CN" sz="2400" smtClean="0">
              <a:ea typeface="黑体" panose="02010609060101010101" pitchFamily="49" charset="-122"/>
            </a:endParaRPr>
          </a:p>
          <a:p>
            <a:pPr lvl="1">
              <a:lnSpc>
                <a:spcPts val="2200"/>
              </a:lnSpc>
            </a:pPr>
            <a:r>
              <a:rPr lang="zh-CN" altLang="en-US" sz="2400" smtClean="0">
                <a:ea typeface="黑体" panose="02010609060101010101" pitchFamily="49" charset="-122"/>
              </a:rPr>
              <a:t>降低报价，若不低于第二个人的，也不会改善回报，若低于第二个人的，则失去了交易权，回报变成</a:t>
            </a:r>
            <a:r>
              <a:rPr lang="en-US" altLang="zh-CN" sz="2400" smtClean="0">
                <a:ea typeface="黑体" panose="02010609060101010101" pitchFamily="49" charset="-122"/>
              </a:rPr>
              <a:t>0</a:t>
            </a:r>
            <a:r>
              <a:rPr lang="zh-CN" altLang="en-US" sz="2400" smtClean="0">
                <a:ea typeface="黑体" panose="02010609060101010101" pitchFamily="49" charset="-122"/>
              </a:rPr>
              <a:t>（减少了）</a:t>
            </a:r>
            <a:endParaRPr lang="en-US" altLang="zh-CN" sz="2400" smtClean="0">
              <a:ea typeface="黑体" panose="02010609060101010101" pitchFamily="49" charset="-122"/>
            </a:endParaRPr>
          </a:p>
          <a:p>
            <a:pPr>
              <a:lnSpc>
                <a:spcPts val="2200"/>
              </a:lnSpc>
            </a:pPr>
            <a:r>
              <a:rPr lang="zh-CN" altLang="en-US" smtClean="0">
                <a:ea typeface="黑体" panose="02010609060101010101" pitchFamily="49" charset="-122"/>
              </a:rPr>
              <a:t>第二，你没有获得交易权。此时，你的回报为</a:t>
            </a:r>
            <a:r>
              <a:rPr lang="en-US" altLang="zh-CN" smtClean="0">
                <a:ea typeface="黑体" panose="02010609060101010101" pitchFamily="49" charset="-122"/>
              </a:rPr>
              <a:t>0</a:t>
            </a:r>
          </a:p>
          <a:p>
            <a:pPr lvl="1">
              <a:lnSpc>
                <a:spcPts val="2200"/>
              </a:lnSpc>
            </a:pPr>
            <a:r>
              <a:rPr lang="zh-CN" altLang="en-US" sz="2400" smtClean="0">
                <a:ea typeface="黑体" panose="02010609060101010101" pitchFamily="49" charset="-122"/>
              </a:rPr>
              <a:t>降低报价不会改变现状；</a:t>
            </a:r>
            <a:endParaRPr lang="en-US" altLang="zh-CN" sz="2400" smtClean="0">
              <a:ea typeface="黑体" panose="02010609060101010101" pitchFamily="49" charset="-122"/>
            </a:endParaRPr>
          </a:p>
          <a:p>
            <a:pPr lvl="1">
              <a:lnSpc>
                <a:spcPts val="2200"/>
              </a:lnSpc>
            </a:pPr>
            <a:r>
              <a:rPr lang="zh-CN" altLang="en-US" sz="2400" smtClean="0">
                <a:ea typeface="黑体" panose="02010609060101010101" pitchFamily="49" charset="-122"/>
              </a:rPr>
              <a:t>提高报价，若不高于第一个人的，也不会改善回报，若高于第一个人的，你赢得交易权，但要支付原来第一个人的报价（高于你的估值），于是回报为负（减少了）</a:t>
            </a:r>
            <a:endParaRPr lang="en-US" altLang="zh-CN" sz="2400" smtClean="0">
              <a:ea typeface="黑体" panose="02010609060101010101" pitchFamily="49" charset="-122"/>
            </a:endParaRPr>
          </a:p>
          <a:p>
            <a:pPr>
              <a:lnSpc>
                <a:spcPts val="2200"/>
              </a:lnSpc>
            </a:pPr>
            <a:endParaRPr lang="zh-CN" altLang="en-US" sz="2800" smtClean="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6">
                                            <p:txEl>
                                              <p:pRg st="0" end="0"/>
                                            </p:txEl>
                                          </p:spTgt>
                                        </p:tgtEl>
                                        <p:attrNameLst>
                                          <p:attrName>style.visibility</p:attrName>
                                        </p:attrNameLst>
                                      </p:cBhvr>
                                      <p:to>
                                        <p:strVal val="visible"/>
                                      </p:to>
                                    </p:set>
                                    <p:animEffect transition="in" filter="blinds(horizontal)">
                                      <p:cBhvr>
                                        <p:cTn id="7" dur="500"/>
                                        <p:tgtEl>
                                          <p:spTgt spid="727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706">
                                            <p:txEl>
                                              <p:pRg st="1" end="1"/>
                                            </p:txEl>
                                          </p:spTgt>
                                        </p:tgtEl>
                                        <p:attrNameLst>
                                          <p:attrName>style.visibility</p:attrName>
                                        </p:attrNameLst>
                                      </p:cBhvr>
                                      <p:to>
                                        <p:strVal val="visible"/>
                                      </p:to>
                                    </p:set>
                                    <p:animEffect transition="in" filter="blinds(horizontal)">
                                      <p:cBhvr>
                                        <p:cTn id="12" dur="500"/>
                                        <p:tgtEl>
                                          <p:spTgt spid="7270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706">
                                            <p:txEl>
                                              <p:pRg st="2" end="2"/>
                                            </p:txEl>
                                          </p:spTgt>
                                        </p:tgtEl>
                                        <p:attrNameLst>
                                          <p:attrName>style.visibility</p:attrName>
                                        </p:attrNameLst>
                                      </p:cBhvr>
                                      <p:to>
                                        <p:strVal val="visible"/>
                                      </p:to>
                                    </p:set>
                                    <p:animEffect transition="in" filter="blinds(horizontal)">
                                      <p:cBhvr>
                                        <p:cTn id="17" dur="500"/>
                                        <p:tgtEl>
                                          <p:spTgt spid="72706">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2706">
                                            <p:txEl>
                                              <p:pRg st="3" end="3"/>
                                            </p:txEl>
                                          </p:spTgt>
                                        </p:tgtEl>
                                        <p:attrNameLst>
                                          <p:attrName>style.visibility</p:attrName>
                                        </p:attrNameLst>
                                      </p:cBhvr>
                                      <p:to>
                                        <p:strVal val="visible"/>
                                      </p:to>
                                    </p:set>
                                    <p:animEffect transition="in" filter="blinds(horizontal)">
                                      <p:cBhvr>
                                        <p:cTn id="20" dur="500"/>
                                        <p:tgtEl>
                                          <p:spTgt spid="72706">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2706">
                                            <p:txEl>
                                              <p:pRg st="4" end="4"/>
                                            </p:txEl>
                                          </p:spTgt>
                                        </p:tgtEl>
                                        <p:attrNameLst>
                                          <p:attrName>style.visibility</p:attrName>
                                        </p:attrNameLst>
                                      </p:cBhvr>
                                      <p:to>
                                        <p:strVal val="visible"/>
                                      </p:to>
                                    </p:set>
                                    <p:animEffect transition="in" filter="blinds(horizontal)">
                                      <p:cBhvr>
                                        <p:cTn id="23" dur="500"/>
                                        <p:tgtEl>
                                          <p:spTgt spid="72706">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2706">
                                            <p:txEl>
                                              <p:pRg st="5" end="5"/>
                                            </p:txEl>
                                          </p:spTgt>
                                        </p:tgtEl>
                                        <p:attrNameLst>
                                          <p:attrName>style.visibility</p:attrName>
                                        </p:attrNameLst>
                                      </p:cBhvr>
                                      <p:to>
                                        <p:strVal val="visible"/>
                                      </p:to>
                                    </p:set>
                                    <p:animEffect transition="in" filter="blinds(horizontal)">
                                      <p:cBhvr>
                                        <p:cTn id="28" dur="500"/>
                                        <p:tgtEl>
                                          <p:spTgt spid="72706">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2706">
                                            <p:txEl>
                                              <p:pRg st="6" end="6"/>
                                            </p:txEl>
                                          </p:spTgt>
                                        </p:tgtEl>
                                        <p:attrNameLst>
                                          <p:attrName>style.visibility</p:attrName>
                                        </p:attrNameLst>
                                      </p:cBhvr>
                                      <p:to>
                                        <p:strVal val="visible"/>
                                      </p:to>
                                    </p:set>
                                    <p:animEffect transition="in" filter="blinds(horizontal)">
                                      <p:cBhvr>
                                        <p:cTn id="31" dur="500"/>
                                        <p:tgtEl>
                                          <p:spTgt spid="72706">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72706">
                                            <p:txEl>
                                              <p:pRg st="7" end="7"/>
                                            </p:txEl>
                                          </p:spTgt>
                                        </p:tgtEl>
                                        <p:attrNameLst>
                                          <p:attrName>style.visibility</p:attrName>
                                        </p:attrNameLst>
                                      </p:cBhvr>
                                      <p:to>
                                        <p:strVal val="visible"/>
                                      </p:to>
                                    </p:set>
                                    <p:animEffect transition="in" filter="blinds(horizontal)">
                                      <p:cBhvr>
                                        <p:cTn id="34" dur="500"/>
                                        <p:tgtEl>
                                          <p:spTgt spid="7270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p:cNvSpPr>
            <a:spLocks noGrp="1"/>
          </p:cNvSpPr>
          <p:nvPr>
            <p:ph idx="1"/>
          </p:nvPr>
        </p:nvSpPr>
        <p:spPr>
          <a:xfrm>
            <a:off x="425450" y="2401888"/>
            <a:ext cx="8291513" cy="2971800"/>
          </a:xfrm>
        </p:spPr>
        <p:txBody>
          <a:bodyPr/>
          <a:lstStyle/>
          <a:p>
            <a:r>
              <a:rPr lang="zh-CN" altLang="en-US" smtClean="0">
                <a:ea typeface="黑体" panose="02010609060101010101" pitchFamily="49" charset="-122"/>
              </a:rPr>
              <a:t>采用次价密封拍卖的规则，拍卖一件物品，对参拍的人来说，按照估值报价是占优策略</a:t>
            </a:r>
            <a:endParaRPr lang="en-US" altLang="zh-CN" smtClean="0">
              <a:ea typeface="黑体" panose="02010609060101010101" pitchFamily="49" charset="-122"/>
            </a:endParaRPr>
          </a:p>
          <a:p>
            <a:r>
              <a:rPr lang="zh-CN" altLang="en-US" smtClean="0">
                <a:ea typeface="黑体" panose="02010609060101010101" pitchFamily="49" charset="-122"/>
              </a:rPr>
              <a:t>在现实中，参拍人自觉应用这个结论的困难在于每个人其实很难知道自己对一件物品的“估值”到底是多少</a:t>
            </a:r>
            <a:endParaRPr lang="en-US" altLang="zh-CN" smtClean="0">
              <a:ea typeface="黑体" panose="02010609060101010101" pitchFamily="49" charset="-122"/>
            </a:endParaRPr>
          </a:p>
          <a:p>
            <a:pPr lvl="1"/>
            <a:r>
              <a:rPr lang="zh-CN" altLang="en-US" sz="2000" smtClean="0">
                <a:ea typeface="黑体" panose="02010609060101010101" pitchFamily="49" charset="-122"/>
              </a:rPr>
              <a:t>“估值”≠“我愿意出的钱数”</a:t>
            </a:r>
            <a:endParaRPr lang="en-US" altLang="zh-CN" sz="2000" smtClean="0">
              <a:ea typeface="黑体" panose="02010609060101010101" pitchFamily="49" charset="-122"/>
            </a:endParaRPr>
          </a:p>
          <a:p>
            <a:pPr lvl="1"/>
            <a:r>
              <a:rPr lang="zh-CN" altLang="en-US" sz="2000" smtClean="0">
                <a:ea typeface="黑体" panose="02010609060101010101" pitchFamily="49" charset="-122"/>
              </a:rPr>
              <a:t>“估值”</a:t>
            </a:r>
            <a:r>
              <a:rPr lang="en-US" altLang="zh-CN" sz="2000" smtClean="0">
                <a:ea typeface="黑体" panose="02010609060101010101" pitchFamily="49" charset="-122"/>
              </a:rPr>
              <a:t>=</a:t>
            </a:r>
            <a:r>
              <a:rPr lang="zh-CN" altLang="en-US" sz="2000" smtClean="0">
                <a:ea typeface="黑体" panose="02010609060101010101" pitchFamily="49" charset="-122"/>
              </a:rPr>
              <a:t>“我绝不接受高于这个钱数”</a:t>
            </a:r>
            <a:endParaRPr lang="en-US" altLang="zh-CN" sz="2000" smtClean="0">
              <a:ea typeface="黑体" panose="02010609060101010101" pitchFamily="49" charset="-122"/>
            </a:endParaRPr>
          </a:p>
          <a:p>
            <a:r>
              <a:rPr lang="zh-CN" altLang="en-US" sz="2800" smtClean="0">
                <a:ea typeface="黑体" panose="02010609060101010101" pitchFamily="49" charset="-122"/>
              </a:rPr>
              <a:t>首价密封拍卖没有这个性质</a:t>
            </a:r>
            <a:endParaRPr lang="en-US" altLang="zh-CN" sz="2800" smtClean="0">
              <a:ea typeface="黑体" panose="02010609060101010101" pitchFamily="49" charset="-122"/>
            </a:endParaRPr>
          </a:p>
        </p:txBody>
      </p:sp>
      <p:sp>
        <p:nvSpPr>
          <p:cNvPr id="43011" name="标题 1"/>
          <p:cNvSpPr>
            <a:spLocks noGrp="1"/>
          </p:cNvSpPr>
          <p:nvPr>
            <p:ph type="title"/>
          </p:nvPr>
        </p:nvSpPr>
        <p:spPr/>
        <p:txBody>
          <a:bodyPr/>
          <a:lstStyle/>
          <a:p>
            <a:endParaRPr lang="zh-CN" altLang="en-US"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p:cNvSpPr>
            <a:spLocks noGrp="1"/>
          </p:cNvSpPr>
          <p:nvPr>
            <p:ph idx="1"/>
          </p:nvPr>
        </p:nvSpPr>
        <p:spPr>
          <a:xfrm>
            <a:off x="6443663" y="3808413"/>
            <a:ext cx="2232025" cy="1347787"/>
          </a:xfrm>
        </p:spPr>
        <p:txBody>
          <a:bodyPr/>
          <a:lstStyle/>
          <a:p>
            <a:pPr marL="0" indent="0">
              <a:buFont typeface="Wingdings" panose="05000000000000000000" pitchFamily="2" charset="2"/>
              <a:buNone/>
            </a:pPr>
            <a:r>
              <a:rPr lang="zh-CN" altLang="en-US" smtClean="0">
                <a:ea typeface="黑体" panose="02010609060101010101" pitchFamily="49" charset="-122"/>
              </a:rPr>
              <a:t>出现在各种不同背景下</a:t>
            </a:r>
          </a:p>
        </p:txBody>
      </p:sp>
      <p:pic>
        <p:nvPicPr>
          <p:cNvPr id="44035" name="图片 3" descr="屏幕快照 2013-03-22 下午11.04.4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622776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标题 4"/>
          <p:cNvSpPr>
            <a:spLocks noGrp="1"/>
          </p:cNvSpPr>
          <p:nvPr>
            <p:ph type="title"/>
          </p:nvPr>
        </p:nvSpPr>
        <p:spPr>
          <a:xfrm>
            <a:off x="6443663" y="1431925"/>
            <a:ext cx="2374900" cy="1868488"/>
          </a:xfrm>
        </p:spPr>
        <p:txBody>
          <a:bodyPr/>
          <a:lstStyle/>
          <a:p>
            <a:pPr algn="l"/>
            <a:r>
              <a:rPr lang="zh-CN" altLang="en-US" smtClean="0">
                <a:solidFill>
                  <a:schemeClr val="tx1"/>
                </a:solidFill>
                <a:ea typeface="黑体" panose="02010609060101010101" pitchFamily="49" charset="-122"/>
              </a:rPr>
              <a:t>匹配是人类社会常见的基本问题之一</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528638" y="422275"/>
            <a:ext cx="8229600" cy="857250"/>
          </a:xfrm>
        </p:spPr>
        <p:txBody>
          <a:bodyPr/>
          <a:lstStyle/>
          <a:p>
            <a:r>
              <a:rPr lang="zh-CN" altLang="en-US" smtClean="0">
                <a:latin typeface="黑体" panose="02010609060101010101" pitchFamily="49" charset="-122"/>
                <a:ea typeface="黑体" panose="02010609060101010101" pitchFamily="49" charset="-122"/>
              </a:rPr>
              <a:t>匹配市场问题框架</a:t>
            </a:r>
          </a:p>
        </p:txBody>
      </p:sp>
      <p:sp>
        <p:nvSpPr>
          <p:cNvPr id="46083" name="文本框 3"/>
          <p:cNvSpPr txBox="1">
            <a:spLocks noChangeArrowheads="1"/>
          </p:cNvSpPr>
          <p:nvPr/>
        </p:nvSpPr>
        <p:spPr bwMode="auto">
          <a:xfrm>
            <a:off x="4932363" y="2852738"/>
            <a:ext cx="2303462"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ts val="3600"/>
              </a:lnSpc>
              <a:spcBef>
                <a:spcPct val="0"/>
              </a:spcBef>
              <a:buClrTx/>
              <a:buFontTx/>
              <a:buNone/>
            </a:pPr>
            <a:r>
              <a:rPr kumimoji="1" lang="en-US" altLang="zh-CN" sz="3600">
                <a:latin typeface="Calibri" panose="020F0502020204030204" pitchFamily="34" charset="0"/>
                <a:ea typeface="宋体" panose="02010600030101010101" pitchFamily="2" charset="-122"/>
              </a:rPr>
              <a:t>v</a:t>
            </a:r>
            <a:r>
              <a:rPr kumimoji="1" lang="en-US" altLang="zh-CN" sz="3600" baseline="-25000">
                <a:latin typeface="Calibri" panose="020F0502020204030204" pitchFamily="34" charset="0"/>
                <a:ea typeface="宋体" panose="02010600030101010101" pitchFamily="2" charset="-122"/>
              </a:rPr>
              <a:t>11</a:t>
            </a:r>
            <a:r>
              <a:rPr kumimoji="1" lang="en-US" altLang="zh-CN" sz="3600">
                <a:latin typeface="Calibri" panose="020F0502020204030204" pitchFamily="34" charset="0"/>
                <a:ea typeface="宋体" panose="02010600030101010101" pitchFamily="2" charset="-122"/>
              </a:rPr>
              <a:t>  v</a:t>
            </a:r>
            <a:r>
              <a:rPr kumimoji="1" lang="en-US" altLang="zh-CN" sz="3600" baseline="-25000">
                <a:latin typeface="Calibri" panose="020F0502020204030204" pitchFamily="34" charset="0"/>
                <a:ea typeface="宋体" panose="02010600030101010101" pitchFamily="2" charset="-122"/>
              </a:rPr>
              <a:t>12 </a:t>
            </a:r>
            <a:r>
              <a:rPr kumimoji="1" lang="en-US" altLang="zh-CN" sz="3600">
                <a:latin typeface="Calibri" panose="020F0502020204030204" pitchFamily="34" charset="0"/>
                <a:ea typeface="宋体" panose="02010600030101010101" pitchFamily="2" charset="-122"/>
              </a:rPr>
              <a:t> v</a:t>
            </a:r>
            <a:r>
              <a:rPr kumimoji="1" lang="en-US" altLang="zh-CN" sz="3600" baseline="-25000">
                <a:latin typeface="Calibri" panose="020F0502020204030204" pitchFamily="34" charset="0"/>
                <a:ea typeface="宋体" panose="02010600030101010101" pitchFamily="2" charset="-122"/>
              </a:rPr>
              <a:t>13</a:t>
            </a:r>
          </a:p>
          <a:p>
            <a:pPr>
              <a:lnSpc>
                <a:spcPts val="3600"/>
              </a:lnSpc>
              <a:spcBef>
                <a:spcPct val="0"/>
              </a:spcBef>
              <a:buClrTx/>
              <a:buFontTx/>
              <a:buAutoNum type="arabicPlain" startAt="6"/>
            </a:pPr>
            <a:endParaRPr kumimoji="1" lang="en-US" altLang="zh-CN" sz="3600">
              <a:latin typeface="Calibri" panose="020F0502020204030204" pitchFamily="34" charset="0"/>
              <a:ea typeface="宋体" panose="02010600030101010101" pitchFamily="2" charset="-122"/>
            </a:endParaRPr>
          </a:p>
          <a:p>
            <a:pPr>
              <a:lnSpc>
                <a:spcPts val="3600"/>
              </a:lnSpc>
              <a:spcBef>
                <a:spcPct val="0"/>
              </a:spcBef>
              <a:buClrTx/>
              <a:buFontTx/>
              <a:buNone/>
            </a:pPr>
            <a:r>
              <a:rPr kumimoji="1" lang="en-US" altLang="zh-CN" sz="3600">
                <a:latin typeface="Calibri" panose="020F0502020204030204" pitchFamily="34" charset="0"/>
                <a:ea typeface="宋体" panose="02010600030101010101" pitchFamily="2" charset="-122"/>
              </a:rPr>
              <a:t>v</a:t>
            </a:r>
            <a:r>
              <a:rPr kumimoji="1" lang="en-US" altLang="zh-CN" sz="3600" baseline="-25000">
                <a:latin typeface="Calibri" panose="020F0502020204030204" pitchFamily="34" charset="0"/>
                <a:ea typeface="宋体" panose="02010600030101010101" pitchFamily="2" charset="-122"/>
              </a:rPr>
              <a:t>21</a:t>
            </a:r>
            <a:r>
              <a:rPr kumimoji="1" lang="en-US" altLang="zh-CN" sz="3600">
                <a:latin typeface="Calibri" panose="020F0502020204030204" pitchFamily="34" charset="0"/>
                <a:ea typeface="宋体" panose="02010600030101010101" pitchFamily="2" charset="-122"/>
              </a:rPr>
              <a:t>  v</a:t>
            </a:r>
            <a:r>
              <a:rPr kumimoji="1" lang="en-US" altLang="zh-CN" sz="3600" baseline="-25000">
                <a:latin typeface="Calibri" panose="020F0502020204030204" pitchFamily="34" charset="0"/>
                <a:ea typeface="宋体" panose="02010600030101010101" pitchFamily="2" charset="-122"/>
              </a:rPr>
              <a:t>22 </a:t>
            </a:r>
            <a:r>
              <a:rPr kumimoji="1" lang="en-US" altLang="zh-CN" sz="3600">
                <a:latin typeface="Calibri" panose="020F0502020204030204" pitchFamily="34" charset="0"/>
                <a:ea typeface="宋体" panose="02010600030101010101" pitchFamily="2" charset="-122"/>
              </a:rPr>
              <a:t> v</a:t>
            </a:r>
            <a:r>
              <a:rPr kumimoji="1" lang="en-US" altLang="zh-CN" sz="3600" baseline="-25000">
                <a:latin typeface="Calibri" panose="020F0502020204030204" pitchFamily="34" charset="0"/>
                <a:ea typeface="宋体" panose="02010600030101010101" pitchFamily="2" charset="-122"/>
              </a:rPr>
              <a:t>23</a:t>
            </a:r>
          </a:p>
          <a:p>
            <a:pPr>
              <a:lnSpc>
                <a:spcPts val="3600"/>
              </a:lnSpc>
              <a:spcBef>
                <a:spcPct val="0"/>
              </a:spcBef>
              <a:buClrTx/>
              <a:buFontTx/>
              <a:buNone/>
            </a:pPr>
            <a:endParaRPr kumimoji="1" lang="en-US" altLang="zh-CN" sz="3600">
              <a:latin typeface="Calibri" panose="020F0502020204030204" pitchFamily="34" charset="0"/>
              <a:ea typeface="宋体" panose="02010600030101010101" pitchFamily="2" charset="-122"/>
            </a:endParaRPr>
          </a:p>
          <a:p>
            <a:pPr>
              <a:lnSpc>
                <a:spcPts val="3600"/>
              </a:lnSpc>
              <a:spcBef>
                <a:spcPct val="0"/>
              </a:spcBef>
              <a:buClrTx/>
              <a:buFontTx/>
              <a:buNone/>
            </a:pPr>
            <a:r>
              <a:rPr kumimoji="1" lang="en-US" altLang="zh-CN" sz="3600">
                <a:latin typeface="Calibri" panose="020F0502020204030204" pitchFamily="34" charset="0"/>
                <a:ea typeface="宋体" panose="02010600030101010101" pitchFamily="2" charset="-122"/>
              </a:rPr>
              <a:t>v</a:t>
            </a:r>
            <a:r>
              <a:rPr kumimoji="1" lang="en-US" altLang="zh-CN" sz="3600" baseline="-25000">
                <a:latin typeface="Calibri" panose="020F0502020204030204" pitchFamily="34" charset="0"/>
                <a:ea typeface="宋体" panose="02010600030101010101" pitchFamily="2" charset="-122"/>
              </a:rPr>
              <a:t>31</a:t>
            </a:r>
            <a:r>
              <a:rPr kumimoji="1" lang="en-US" altLang="zh-CN" sz="3600">
                <a:latin typeface="Calibri" panose="020F0502020204030204" pitchFamily="34" charset="0"/>
                <a:ea typeface="宋体" panose="02010600030101010101" pitchFamily="2" charset="-122"/>
              </a:rPr>
              <a:t>  v</a:t>
            </a:r>
            <a:r>
              <a:rPr kumimoji="1" lang="en-US" altLang="zh-CN" sz="3600" baseline="-25000">
                <a:latin typeface="Calibri" panose="020F0502020204030204" pitchFamily="34" charset="0"/>
                <a:ea typeface="宋体" panose="02010600030101010101" pitchFamily="2" charset="-122"/>
              </a:rPr>
              <a:t>32 </a:t>
            </a:r>
            <a:r>
              <a:rPr kumimoji="1" lang="en-US" altLang="zh-CN" sz="3600">
                <a:latin typeface="Calibri" panose="020F0502020204030204" pitchFamily="34" charset="0"/>
                <a:ea typeface="宋体" panose="02010600030101010101" pitchFamily="2" charset="-122"/>
              </a:rPr>
              <a:t> v</a:t>
            </a:r>
            <a:r>
              <a:rPr kumimoji="1" lang="en-US" altLang="zh-CN" sz="3600" baseline="-25000">
                <a:latin typeface="Calibri" panose="020F0502020204030204" pitchFamily="34" charset="0"/>
                <a:ea typeface="宋体" panose="02010600030101010101" pitchFamily="2" charset="-122"/>
              </a:rPr>
              <a:t>33</a:t>
            </a:r>
          </a:p>
        </p:txBody>
      </p:sp>
      <p:sp>
        <p:nvSpPr>
          <p:cNvPr id="41" name="笑脸 40"/>
          <p:cNvSpPr>
            <a:spLocks noChangeArrowheads="1"/>
          </p:cNvSpPr>
          <p:nvPr/>
        </p:nvSpPr>
        <p:spPr bwMode="auto">
          <a:xfrm>
            <a:off x="4211638" y="3014663"/>
            <a:ext cx="431800" cy="325437"/>
          </a:xfrm>
          <a:prstGeom prst="smileyFace">
            <a:avLst>
              <a:gd name="adj" fmla="val 4653"/>
            </a:avLst>
          </a:prstGeom>
          <a:solidFill>
            <a:srgbClr val="E6B9B8"/>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42" name="操作按钮: 主页 41">
            <a:hlinkClick r:id="" action="ppaction://hlinkshowjump?jump=firstslide" highlightClick="1"/>
          </p:cNvPr>
          <p:cNvSpPr>
            <a:spLocks noChangeArrowheads="1"/>
          </p:cNvSpPr>
          <p:nvPr/>
        </p:nvSpPr>
        <p:spPr bwMode="auto">
          <a:xfrm>
            <a:off x="2411413" y="3014663"/>
            <a:ext cx="431800" cy="325437"/>
          </a:xfrm>
          <a:prstGeom prst="actionButtonHome">
            <a:avLst/>
          </a:prstGeom>
          <a:solidFill>
            <a:srgbClr val="FDEADA"/>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43" name="笑脸 42"/>
          <p:cNvSpPr>
            <a:spLocks noChangeArrowheads="1"/>
          </p:cNvSpPr>
          <p:nvPr/>
        </p:nvSpPr>
        <p:spPr bwMode="auto">
          <a:xfrm>
            <a:off x="4211638" y="3933825"/>
            <a:ext cx="431800" cy="323850"/>
          </a:xfrm>
          <a:prstGeom prst="smileyFace">
            <a:avLst>
              <a:gd name="adj" fmla="val 4653"/>
            </a:avLst>
          </a:prstGeom>
          <a:solidFill>
            <a:srgbClr val="8EB4E3"/>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44" name="笑脸 43"/>
          <p:cNvSpPr>
            <a:spLocks noChangeArrowheads="1"/>
          </p:cNvSpPr>
          <p:nvPr/>
        </p:nvSpPr>
        <p:spPr bwMode="auto">
          <a:xfrm>
            <a:off x="4211638" y="4851400"/>
            <a:ext cx="431800" cy="323850"/>
          </a:xfrm>
          <a:prstGeom prst="smileyFace">
            <a:avLst>
              <a:gd name="adj" fmla="val 4653"/>
            </a:avLst>
          </a:prstGeom>
          <a:solidFill>
            <a:schemeClr val="bg1"/>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45" name="操作按钮: 主页 44">
            <a:hlinkClick r:id="" action="ppaction://hlinkshowjump?jump=firstslide" highlightClick="1"/>
          </p:cNvPr>
          <p:cNvSpPr>
            <a:spLocks noChangeArrowheads="1"/>
          </p:cNvSpPr>
          <p:nvPr/>
        </p:nvSpPr>
        <p:spPr bwMode="auto">
          <a:xfrm>
            <a:off x="2411413" y="4851400"/>
            <a:ext cx="431800" cy="323850"/>
          </a:xfrm>
          <a:prstGeom prst="actionButtonHome">
            <a:avLst/>
          </a:prstGeom>
          <a:solidFill>
            <a:srgbClr val="FCD5B5"/>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46" name="操作按钮: 主页 45">
            <a:hlinkClick r:id="" action="ppaction://hlinkshowjump?jump=firstslide" highlightClick="1"/>
          </p:cNvPr>
          <p:cNvSpPr>
            <a:spLocks noChangeArrowheads="1"/>
          </p:cNvSpPr>
          <p:nvPr/>
        </p:nvSpPr>
        <p:spPr bwMode="auto">
          <a:xfrm>
            <a:off x="2411413" y="3933825"/>
            <a:ext cx="431800" cy="323850"/>
          </a:xfrm>
          <a:prstGeom prst="actionButtonHome">
            <a:avLst/>
          </a:prstGeom>
          <a:solidFill>
            <a:srgbClr val="CCFFCC"/>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46090" name="文本框 2"/>
          <p:cNvSpPr txBox="1">
            <a:spLocks noChangeArrowheads="1"/>
          </p:cNvSpPr>
          <p:nvPr/>
        </p:nvSpPr>
        <p:spPr bwMode="auto">
          <a:xfrm>
            <a:off x="2195513" y="2390775"/>
            <a:ext cx="936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a:latin typeface="黑体" panose="02010609060101010101" pitchFamily="49" charset="-122"/>
                <a:ea typeface="黑体" panose="02010609060101010101" pitchFamily="49" charset="-122"/>
              </a:rPr>
              <a:t>卖方</a:t>
            </a:r>
          </a:p>
        </p:txBody>
      </p:sp>
      <p:sp>
        <p:nvSpPr>
          <p:cNvPr id="46091" name="文本框 18"/>
          <p:cNvSpPr txBox="1">
            <a:spLocks noChangeArrowheads="1"/>
          </p:cNvSpPr>
          <p:nvPr/>
        </p:nvSpPr>
        <p:spPr bwMode="auto">
          <a:xfrm>
            <a:off x="3995738" y="2390775"/>
            <a:ext cx="936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a:latin typeface="黑体" panose="02010609060101010101" pitchFamily="49" charset="-122"/>
                <a:ea typeface="黑体" panose="02010609060101010101" pitchFamily="49" charset="-122"/>
              </a:rPr>
              <a:t>买方</a:t>
            </a:r>
          </a:p>
        </p:txBody>
      </p:sp>
      <p:sp>
        <p:nvSpPr>
          <p:cNvPr id="46092" name="文本框 19"/>
          <p:cNvSpPr txBox="1">
            <a:spLocks noChangeArrowheads="1"/>
          </p:cNvSpPr>
          <p:nvPr/>
        </p:nvSpPr>
        <p:spPr bwMode="auto">
          <a:xfrm>
            <a:off x="5364163" y="2390775"/>
            <a:ext cx="1728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a:latin typeface="黑体" panose="02010609060101010101" pitchFamily="49" charset="-122"/>
                <a:ea typeface="黑体" panose="02010609060101010101" pitchFamily="49" charset="-122"/>
              </a:rPr>
              <a:t>买方估值</a:t>
            </a:r>
          </a:p>
        </p:txBody>
      </p:sp>
      <p:sp>
        <p:nvSpPr>
          <p:cNvPr id="5" name="线形标注 1 4"/>
          <p:cNvSpPr>
            <a:spLocks/>
          </p:cNvSpPr>
          <p:nvPr/>
        </p:nvSpPr>
        <p:spPr bwMode="auto">
          <a:xfrm>
            <a:off x="2195513" y="5391150"/>
            <a:ext cx="2736850" cy="323850"/>
          </a:xfrm>
          <a:prstGeom prst="borderCallout1">
            <a:avLst>
              <a:gd name="adj1" fmla="val -15370"/>
              <a:gd name="adj2" fmla="val 42718"/>
              <a:gd name="adj3" fmla="val -218218"/>
              <a:gd name="adj4" fmla="val 55236"/>
            </a:avLst>
          </a:prstGeom>
          <a:noFill/>
          <a:ln w="9525">
            <a:solidFill>
              <a:srgbClr val="4A7EBB"/>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kumimoji="1" lang="zh-CN" altLang="en-US" dirty="0" smtClean="0">
                <a:solidFill>
                  <a:srgbClr val="C00000"/>
                </a:solidFill>
                <a:latin typeface="Calibri" panose="020F0502020204030204" pitchFamily="34" charset="0"/>
                <a:ea typeface="宋体" panose="02010600030101010101" pitchFamily="2" charset="-122"/>
              </a:rPr>
              <a:t>存在多种可能的配置关系</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a:xfrm>
            <a:off x="479425" y="481013"/>
            <a:ext cx="8229600" cy="857250"/>
          </a:xfrm>
        </p:spPr>
        <p:txBody>
          <a:bodyPr/>
          <a:lstStyle/>
          <a:p>
            <a:r>
              <a:rPr lang="zh-CN" altLang="en-US" smtClean="0">
                <a:ea typeface="黑体" panose="02010609060101010101" pitchFamily="49" charset="-122"/>
              </a:rPr>
              <a:t>简单匹配问题</a:t>
            </a:r>
          </a:p>
        </p:txBody>
      </p:sp>
      <p:sp>
        <p:nvSpPr>
          <p:cNvPr id="47107" name="内容占位符 2"/>
          <p:cNvSpPr>
            <a:spLocks noGrp="1"/>
          </p:cNvSpPr>
          <p:nvPr>
            <p:ph idx="1"/>
          </p:nvPr>
        </p:nvSpPr>
        <p:spPr>
          <a:xfrm>
            <a:off x="468313" y="2079625"/>
            <a:ext cx="4762500" cy="2501900"/>
          </a:xfrm>
        </p:spPr>
        <p:txBody>
          <a:bodyPr/>
          <a:lstStyle/>
          <a:p>
            <a:pPr eaLnBrk="1"/>
            <a:r>
              <a:rPr lang="zh-CN" altLang="en-US" smtClean="0">
                <a:ea typeface="黑体" panose="02010609060101010101" pitchFamily="49" charset="-122"/>
              </a:rPr>
              <a:t>例子：</a:t>
            </a:r>
            <a:r>
              <a:rPr lang="en-US" altLang="zh-CN" smtClean="0">
                <a:ea typeface="黑体" panose="02010609060101010101" pitchFamily="49" charset="-122"/>
              </a:rPr>
              <a:t>5</a:t>
            </a:r>
            <a:r>
              <a:rPr lang="zh-CN" altLang="en-US" smtClean="0">
                <a:ea typeface="黑体" panose="02010609060101010101" pitchFamily="49" charset="-122"/>
              </a:rPr>
              <a:t>个学生，</a:t>
            </a:r>
            <a:r>
              <a:rPr lang="en-US" altLang="zh-CN" smtClean="0">
                <a:ea typeface="黑体" panose="02010609060101010101" pitchFamily="49" charset="-122"/>
              </a:rPr>
              <a:t>5</a:t>
            </a:r>
            <a:r>
              <a:rPr lang="zh-CN" altLang="en-US" smtClean="0">
                <a:ea typeface="黑体" panose="02010609060101010101" pitchFamily="49" charset="-122"/>
              </a:rPr>
              <a:t>个宿舍房间，要做一个住宿安排，每个学生表达了自己的意愿（要求），图示如右</a:t>
            </a:r>
            <a:endParaRPr lang="en-US" altLang="zh-CN" smtClean="0">
              <a:ea typeface="黑体" panose="02010609060101010101" pitchFamily="49" charset="-122"/>
            </a:endParaRPr>
          </a:p>
          <a:p>
            <a:pPr eaLnBrk="1"/>
            <a:r>
              <a:rPr lang="zh-CN" altLang="en-US" smtClean="0">
                <a:ea typeface="黑体" panose="02010609060101010101" pitchFamily="49" charset="-122"/>
              </a:rPr>
              <a:t>问，是否有一种安排（配置），使每人都满意？</a:t>
            </a:r>
          </a:p>
        </p:txBody>
      </p:sp>
      <p:pic>
        <p:nvPicPr>
          <p:cNvPr id="4710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863725"/>
            <a:ext cx="3198813"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84213" y="4581525"/>
            <a:ext cx="4535487" cy="954088"/>
          </a:xfrm>
          <a:prstGeom prst="rect">
            <a:avLst/>
          </a:prstGeom>
          <a:solidFill>
            <a:schemeClr val="accent1">
              <a:lumMod val="50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zh-CN" altLang="en-US" sz="2800" dirty="0">
                <a:solidFill>
                  <a:srgbClr val="FFFFFF"/>
                </a:solidFill>
                <a:ea typeface="黑体" pitchFamily="49" charset="-122"/>
              </a:rPr>
              <a:t>我们看到，二部图是表达这种情况的方便自然的工具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646238"/>
            <a:ext cx="3198812"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文本框 4"/>
          <p:cNvSpPr txBox="1">
            <a:spLocks noChangeArrowheads="1"/>
          </p:cNvSpPr>
          <p:nvPr/>
        </p:nvSpPr>
        <p:spPr bwMode="auto">
          <a:xfrm>
            <a:off x="6156325" y="1646238"/>
            <a:ext cx="2663825"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ts val="3300"/>
              </a:lnSpc>
              <a:spcBef>
                <a:spcPct val="0"/>
              </a:spcBef>
              <a:buClrTx/>
              <a:buFontTx/>
              <a:buNone/>
            </a:pPr>
            <a:r>
              <a:rPr kumimoji="1" lang="en-US" altLang="zh-CN" sz="3200">
                <a:ea typeface="黑体" panose="02010609060101010101" pitchFamily="49" charset="-122"/>
              </a:rPr>
              <a:t>Y  Y   Y  N  N </a:t>
            </a:r>
          </a:p>
          <a:p>
            <a:pPr>
              <a:lnSpc>
                <a:spcPts val="3300"/>
              </a:lnSpc>
              <a:spcBef>
                <a:spcPct val="0"/>
              </a:spcBef>
              <a:buClrTx/>
              <a:buFontTx/>
              <a:buNone/>
            </a:pPr>
            <a:endParaRPr kumimoji="1" lang="en-US" altLang="zh-CN" sz="3200">
              <a:ea typeface="黑体" panose="02010609060101010101" pitchFamily="49" charset="-122"/>
            </a:endParaRPr>
          </a:p>
          <a:p>
            <a:pPr>
              <a:lnSpc>
                <a:spcPts val="3300"/>
              </a:lnSpc>
              <a:spcBef>
                <a:spcPct val="0"/>
              </a:spcBef>
              <a:buClrTx/>
              <a:buFontTx/>
              <a:buNone/>
            </a:pPr>
            <a:r>
              <a:rPr kumimoji="1" lang="en-US" altLang="zh-CN" sz="3200">
                <a:ea typeface="黑体" panose="02010609060101010101" pitchFamily="49" charset="-122"/>
              </a:rPr>
              <a:t>Y  N  N  N  N</a:t>
            </a:r>
          </a:p>
          <a:p>
            <a:pPr>
              <a:lnSpc>
                <a:spcPts val="3300"/>
              </a:lnSpc>
              <a:spcBef>
                <a:spcPct val="0"/>
              </a:spcBef>
              <a:buClrTx/>
              <a:buFontTx/>
              <a:buNone/>
            </a:pPr>
            <a:endParaRPr kumimoji="1" lang="en-US" altLang="zh-CN" sz="3200">
              <a:ea typeface="黑体" panose="02010609060101010101" pitchFamily="49" charset="-122"/>
            </a:endParaRPr>
          </a:p>
          <a:p>
            <a:pPr>
              <a:lnSpc>
                <a:spcPts val="3300"/>
              </a:lnSpc>
              <a:spcBef>
                <a:spcPct val="0"/>
              </a:spcBef>
              <a:buClrTx/>
              <a:buFontTx/>
              <a:buNone/>
            </a:pPr>
            <a:r>
              <a:rPr kumimoji="1" lang="en-US" altLang="zh-CN" sz="3200">
                <a:ea typeface="黑体" panose="02010609060101010101" pitchFamily="49" charset="-122"/>
              </a:rPr>
              <a:t>N  Y  N  N  N</a:t>
            </a:r>
          </a:p>
          <a:p>
            <a:pPr>
              <a:lnSpc>
                <a:spcPts val="3300"/>
              </a:lnSpc>
              <a:spcBef>
                <a:spcPct val="0"/>
              </a:spcBef>
              <a:buClrTx/>
              <a:buFontTx/>
              <a:buNone/>
            </a:pPr>
            <a:endParaRPr kumimoji="1" lang="en-US" altLang="zh-CN" sz="3200">
              <a:ea typeface="黑体" panose="02010609060101010101" pitchFamily="49" charset="-122"/>
            </a:endParaRPr>
          </a:p>
          <a:p>
            <a:pPr>
              <a:lnSpc>
                <a:spcPts val="3300"/>
              </a:lnSpc>
              <a:spcBef>
                <a:spcPct val="0"/>
              </a:spcBef>
              <a:buClrTx/>
              <a:buFontTx/>
              <a:buNone/>
            </a:pPr>
            <a:r>
              <a:rPr kumimoji="1" lang="en-US" altLang="zh-CN" sz="3200">
                <a:ea typeface="黑体" panose="02010609060101010101" pitchFamily="49" charset="-122"/>
              </a:rPr>
              <a:t>N  Y   Y  Y  Y </a:t>
            </a:r>
            <a:endParaRPr kumimoji="1" lang="en-US" altLang="zh-CN" sz="3200" baseline="-25000">
              <a:ea typeface="黑体" panose="02010609060101010101" pitchFamily="49" charset="-122"/>
            </a:endParaRPr>
          </a:p>
          <a:p>
            <a:pPr>
              <a:lnSpc>
                <a:spcPts val="3300"/>
              </a:lnSpc>
              <a:spcBef>
                <a:spcPct val="0"/>
              </a:spcBef>
              <a:buClrTx/>
              <a:buFontTx/>
              <a:buNone/>
            </a:pPr>
            <a:endParaRPr kumimoji="1" lang="en-US" altLang="zh-CN" sz="3200">
              <a:ea typeface="黑体" panose="02010609060101010101" pitchFamily="49" charset="-122"/>
            </a:endParaRPr>
          </a:p>
          <a:p>
            <a:pPr>
              <a:lnSpc>
                <a:spcPts val="3300"/>
              </a:lnSpc>
              <a:spcBef>
                <a:spcPct val="0"/>
              </a:spcBef>
              <a:buClrTx/>
              <a:buFontTx/>
              <a:buNone/>
            </a:pPr>
            <a:r>
              <a:rPr kumimoji="1" lang="en-US" altLang="zh-CN" sz="3200">
                <a:ea typeface="黑体" panose="02010609060101010101" pitchFamily="49" charset="-122"/>
              </a:rPr>
              <a:t>N  N  N  N  Y </a:t>
            </a:r>
          </a:p>
        </p:txBody>
      </p:sp>
      <p:sp>
        <p:nvSpPr>
          <p:cNvPr id="6" name="笑脸 5"/>
          <p:cNvSpPr>
            <a:spLocks noChangeArrowheads="1"/>
          </p:cNvSpPr>
          <p:nvPr/>
        </p:nvSpPr>
        <p:spPr bwMode="auto">
          <a:xfrm>
            <a:off x="5435600" y="2565400"/>
            <a:ext cx="431800" cy="323850"/>
          </a:xfrm>
          <a:prstGeom prst="smileyFace">
            <a:avLst>
              <a:gd name="adj" fmla="val 4653"/>
            </a:avLst>
          </a:prstGeom>
          <a:solidFill>
            <a:srgbClr val="E6B9B8"/>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操作按钮: 主页 6">
            <a:hlinkClick r:id="" action="ppaction://hlinkshowjump?jump=firstslide" highlightClick="1"/>
          </p:cNvPr>
          <p:cNvSpPr>
            <a:spLocks noChangeArrowheads="1"/>
          </p:cNvSpPr>
          <p:nvPr/>
        </p:nvSpPr>
        <p:spPr bwMode="auto">
          <a:xfrm>
            <a:off x="4354513" y="2565400"/>
            <a:ext cx="431800" cy="323850"/>
          </a:xfrm>
          <a:prstGeom prst="actionButtonHome">
            <a:avLst/>
          </a:prstGeom>
          <a:solidFill>
            <a:srgbClr val="FDEADA"/>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笑脸 7"/>
          <p:cNvSpPr>
            <a:spLocks noChangeArrowheads="1"/>
          </p:cNvSpPr>
          <p:nvPr/>
        </p:nvSpPr>
        <p:spPr bwMode="auto">
          <a:xfrm>
            <a:off x="5437188" y="3429000"/>
            <a:ext cx="431800" cy="323850"/>
          </a:xfrm>
          <a:prstGeom prst="smileyFace">
            <a:avLst>
              <a:gd name="adj" fmla="val 4653"/>
            </a:avLst>
          </a:prstGeom>
          <a:solidFill>
            <a:srgbClr val="8EB4E3"/>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笑脸 8"/>
          <p:cNvSpPr>
            <a:spLocks noChangeArrowheads="1"/>
          </p:cNvSpPr>
          <p:nvPr/>
        </p:nvSpPr>
        <p:spPr bwMode="auto">
          <a:xfrm>
            <a:off x="5437188" y="4238625"/>
            <a:ext cx="431800" cy="323850"/>
          </a:xfrm>
          <a:prstGeom prst="smileyFace">
            <a:avLst>
              <a:gd name="adj" fmla="val 4653"/>
            </a:avLst>
          </a:prstGeom>
          <a:solidFill>
            <a:schemeClr val="bg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操作按钮: 主页 9">
            <a:hlinkClick r:id="" action="ppaction://hlinkshowjump?jump=firstslide" highlightClick="1"/>
          </p:cNvPr>
          <p:cNvSpPr>
            <a:spLocks noChangeArrowheads="1"/>
          </p:cNvSpPr>
          <p:nvPr/>
        </p:nvSpPr>
        <p:spPr bwMode="auto">
          <a:xfrm>
            <a:off x="4356100" y="4238625"/>
            <a:ext cx="431800" cy="323850"/>
          </a:xfrm>
          <a:prstGeom prst="actionButtonHome">
            <a:avLst/>
          </a:prstGeom>
          <a:solidFill>
            <a:srgbClr val="FCD5B5"/>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操作按钮: 主页 10">
            <a:hlinkClick r:id="" action="ppaction://hlinkshowjump?jump=firstslide" highlightClick="1"/>
          </p:cNvPr>
          <p:cNvSpPr>
            <a:spLocks noChangeArrowheads="1"/>
          </p:cNvSpPr>
          <p:nvPr/>
        </p:nvSpPr>
        <p:spPr bwMode="auto">
          <a:xfrm>
            <a:off x="4356100" y="3429000"/>
            <a:ext cx="431800" cy="323850"/>
          </a:xfrm>
          <a:prstGeom prst="actionButtonHome">
            <a:avLst/>
          </a:prstGeom>
          <a:solidFill>
            <a:srgbClr val="CCFFCC"/>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8" name="操作按钮: 主页 17">
            <a:hlinkClick r:id="" action="ppaction://hlinkshowjump?jump=firstslide" highlightClick="1"/>
          </p:cNvPr>
          <p:cNvSpPr>
            <a:spLocks noChangeArrowheads="1"/>
          </p:cNvSpPr>
          <p:nvPr/>
        </p:nvSpPr>
        <p:spPr bwMode="auto">
          <a:xfrm>
            <a:off x="4356100" y="5049838"/>
            <a:ext cx="431800" cy="325437"/>
          </a:xfrm>
          <a:prstGeom prst="actionButtonHome">
            <a:avLst/>
          </a:prstGeom>
          <a:solidFill>
            <a:srgbClr val="FDEADA"/>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9" name="操作按钮: 主页 18">
            <a:hlinkClick r:id="" action="ppaction://hlinkshowjump?jump=firstslide" highlightClick="1"/>
          </p:cNvPr>
          <p:cNvSpPr>
            <a:spLocks noChangeArrowheads="1"/>
          </p:cNvSpPr>
          <p:nvPr/>
        </p:nvSpPr>
        <p:spPr bwMode="auto">
          <a:xfrm>
            <a:off x="4356100" y="1755775"/>
            <a:ext cx="431800" cy="323850"/>
          </a:xfrm>
          <a:prstGeom prst="actionButtonHome">
            <a:avLst/>
          </a:prstGeom>
          <a:solidFill>
            <a:srgbClr val="FDEADA"/>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2" name="笑脸 21"/>
          <p:cNvSpPr>
            <a:spLocks noChangeArrowheads="1"/>
          </p:cNvSpPr>
          <p:nvPr/>
        </p:nvSpPr>
        <p:spPr bwMode="auto">
          <a:xfrm>
            <a:off x="5437188" y="5049838"/>
            <a:ext cx="431800" cy="325437"/>
          </a:xfrm>
          <a:prstGeom prst="smileyFace">
            <a:avLst>
              <a:gd name="adj" fmla="val 4653"/>
            </a:avLst>
          </a:prstGeom>
          <a:solidFill>
            <a:srgbClr val="E6B9B8"/>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3" name="笑脸 22"/>
          <p:cNvSpPr>
            <a:spLocks noChangeArrowheads="1"/>
          </p:cNvSpPr>
          <p:nvPr/>
        </p:nvSpPr>
        <p:spPr bwMode="auto">
          <a:xfrm>
            <a:off x="5437188" y="1755775"/>
            <a:ext cx="431800" cy="323850"/>
          </a:xfrm>
          <a:prstGeom prst="smileyFace">
            <a:avLst>
              <a:gd name="adj" fmla="val 4653"/>
            </a:avLst>
          </a:prstGeom>
          <a:solidFill>
            <a:srgbClr val="E6B9B8"/>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8142" name="文本框 1"/>
          <p:cNvSpPr txBox="1">
            <a:spLocks noChangeArrowheads="1"/>
          </p:cNvSpPr>
          <p:nvPr/>
        </p:nvSpPr>
        <p:spPr bwMode="auto">
          <a:xfrm>
            <a:off x="4895850" y="1773238"/>
            <a:ext cx="504825"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800">
                <a:solidFill>
                  <a:srgbClr val="C00000"/>
                </a:solidFill>
                <a:ea typeface="黑体" panose="02010609060101010101" pitchFamily="49" charset="-122"/>
              </a:rPr>
              <a:t>对应的偏好关系？</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261938" y="458788"/>
            <a:ext cx="8642350" cy="857250"/>
          </a:xfrm>
        </p:spPr>
        <p:txBody>
          <a:bodyPr/>
          <a:lstStyle/>
          <a:p>
            <a:r>
              <a:rPr lang="zh-CN" altLang="en-US" smtClean="0">
                <a:ea typeface="黑体" panose="02010609060101010101" pitchFamily="49" charset="-122"/>
              </a:rPr>
              <a:t>这两个图体现的要求能被满足吗？</a:t>
            </a:r>
          </a:p>
        </p:txBody>
      </p:sp>
      <p:sp>
        <p:nvSpPr>
          <p:cNvPr id="3" name="内容占位符 2"/>
          <p:cNvSpPr>
            <a:spLocks noGrp="1"/>
          </p:cNvSpPr>
          <p:nvPr>
            <p:ph idx="1"/>
          </p:nvPr>
        </p:nvSpPr>
        <p:spPr>
          <a:xfrm>
            <a:off x="468313" y="4832350"/>
            <a:ext cx="8229600" cy="865188"/>
          </a:xfrm>
        </p:spPr>
        <p:txBody>
          <a:bodyPr/>
          <a:lstStyle/>
          <a:p>
            <a:r>
              <a:rPr lang="zh-CN" altLang="en-US" smtClean="0">
                <a:ea typeface="黑体" panose="02010609060101010101" pitchFamily="49" charset="-122"/>
              </a:rPr>
              <a:t>“不能满足”＝存在“受限组”；</a:t>
            </a:r>
            <a:r>
              <a:rPr lang="en-US" altLang="zh-CN" smtClean="0">
                <a:ea typeface="黑体" panose="02010609060101010101" pitchFamily="49" charset="-122"/>
              </a:rPr>
              <a:t>S, N(S)</a:t>
            </a:r>
            <a:endParaRPr lang="zh-CN" altLang="en-US" smtClean="0">
              <a:ea typeface="黑体" panose="02010609060101010101" pitchFamily="49" charset="-122"/>
            </a:endParaRPr>
          </a:p>
          <a:p>
            <a:r>
              <a:rPr lang="zh-CN" altLang="en-US" smtClean="0">
                <a:ea typeface="黑体" panose="02010609060101010101" pitchFamily="49" charset="-122"/>
              </a:rPr>
              <a:t>“能被满足”＝存在“完美匹配”</a:t>
            </a:r>
            <a:endParaRPr lang="en-US" altLang="zh-CN" smtClean="0">
              <a:ea typeface="黑体" panose="02010609060101010101" pitchFamily="49" charset="-122"/>
            </a:endParaRPr>
          </a:p>
        </p:txBody>
      </p:sp>
      <p:sp>
        <p:nvSpPr>
          <p:cNvPr id="4" name="椭圆 3"/>
          <p:cNvSpPr>
            <a:spLocks noChangeArrowheads="1"/>
          </p:cNvSpPr>
          <p:nvPr/>
        </p:nvSpPr>
        <p:spPr bwMode="auto">
          <a:xfrm>
            <a:off x="1619250" y="22955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5" name="椭圆 4"/>
          <p:cNvSpPr>
            <a:spLocks noChangeArrowheads="1"/>
          </p:cNvSpPr>
          <p:nvPr/>
        </p:nvSpPr>
        <p:spPr bwMode="auto">
          <a:xfrm>
            <a:off x="1619250" y="3159125"/>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 name="椭圆 5"/>
          <p:cNvSpPr>
            <a:spLocks noChangeArrowheads="1"/>
          </p:cNvSpPr>
          <p:nvPr/>
        </p:nvSpPr>
        <p:spPr bwMode="auto">
          <a:xfrm>
            <a:off x="1619250" y="3590925"/>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flipH="1">
            <a:off x="1619250" y="2781300"/>
            <a:ext cx="215900" cy="14287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a:off x="2987675" y="22955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2987675" y="3159125"/>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椭圆 9"/>
          <p:cNvSpPr>
            <a:spLocks noChangeArrowheads="1"/>
          </p:cNvSpPr>
          <p:nvPr/>
        </p:nvSpPr>
        <p:spPr bwMode="auto">
          <a:xfrm>
            <a:off x="2987675" y="3590925"/>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椭圆 10"/>
          <p:cNvSpPr>
            <a:spLocks noChangeArrowheads="1"/>
          </p:cNvSpPr>
          <p:nvPr/>
        </p:nvSpPr>
        <p:spPr bwMode="auto">
          <a:xfrm flipH="1">
            <a:off x="2987675" y="2725738"/>
            <a:ext cx="215900" cy="144462"/>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2" name="直线连接符 11"/>
          <p:cNvCxnSpPr>
            <a:cxnSpLocks noChangeShapeType="1"/>
            <a:stCxn id="27" idx="5"/>
            <a:endCxn id="11" idx="7"/>
          </p:cNvCxnSpPr>
          <p:nvPr/>
        </p:nvCxnSpPr>
        <p:spPr bwMode="auto">
          <a:xfrm>
            <a:off x="1792288" y="2452688"/>
            <a:ext cx="1227137" cy="295275"/>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直线连接符 12"/>
          <p:cNvCxnSpPr>
            <a:cxnSpLocks noChangeShapeType="1"/>
            <a:stCxn id="4" idx="6"/>
            <a:endCxn id="8" idx="2"/>
          </p:cNvCxnSpPr>
          <p:nvPr/>
        </p:nvCxnSpPr>
        <p:spPr bwMode="auto">
          <a:xfrm>
            <a:off x="1835150" y="2376488"/>
            <a:ext cx="1152525" cy="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直线连接符 13"/>
          <p:cNvCxnSpPr>
            <a:cxnSpLocks noChangeShapeType="1"/>
            <a:stCxn id="7" idx="3"/>
            <a:endCxn id="10" idx="1"/>
          </p:cNvCxnSpPr>
          <p:nvPr/>
        </p:nvCxnSpPr>
        <p:spPr bwMode="auto">
          <a:xfrm>
            <a:off x="1803400" y="2903538"/>
            <a:ext cx="1216025" cy="71120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连接符 14"/>
          <p:cNvCxnSpPr>
            <a:cxnSpLocks noChangeShapeType="1"/>
            <a:endCxn id="9" idx="2"/>
          </p:cNvCxnSpPr>
          <p:nvPr/>
        </p:nvCxnSpPr>
        <p:spPr bwMode="auto">
          <a:xfrm>
            <a:off x="1763713" y="3213100"/>
            <a:ext cx="1223962" cy="26988"/>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椭圆 15"/>
          <p:cNvSpPr>
            <a:spLocks noChangeArrowheads="1"/>
          </p:cNvSpPr>
          <p:nvPr/>
        </p:nvSpPr>
        <p:spPr bwMode="auto">
          <a:xfrm>
            <a:off x="1619250" y="3997325"/>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7" name="椭圆 16"/>
          <p:cNvSpPr>
            <a:spLocks noChangeArrowheads="1"/>
          </p:cNvSpPr>
          <p:nvPr/>
        </p:nvSpPr>
        <p:spPr bwMode="auto">
          <a:xfrm>
            <a:off x="1619250" y="437515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8" name="椭圆 17"/>
          <p:cNvSpPr>
            <a:spLocks noChangeArrowheads="1"/>
          </p:cNvSpPr>
          <p:nvPr/>
        </p:nvSpPr>
        <p:spPr bwMode="auto">
          <a:xfrm>
            <a:off x="2987675" y="4400550"/>
            <a:ext cx="215900" cy="163513"/>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9" name="椭圆 18"/>
          <p:cNvSpPr>
            <a:spLocks noChangeArrowheads="1"/>
          </p:cNvSpPr>
          <p:nvPr/>
        </p:nvSpPr>
        <p:spPr bwMode="auto">
          <a:xfrm>
            <a:off x="2987675" y="39973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20" name="直线连接符 19"/>
          <p:cNvCxnSpPr>
            <a:cxnSpLocks noChangeShapeType="1"/>
            <a:stCxn id="25" idx="6"/>
            <a:endCxn id="28" idx="3"/>
          </p:cNvCxnSpPr>
          <p:nvPr/>
        </p:nvCxnSpPr>
        <p:spPr bwMode="auto">
          <a:xfrm flipV="1">
            <a:off x="1835150" y="4125913"/>
            <a:ext cx="1123950" cy="358775"/>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直线连接符 20"/>
          <p:cNvCxnSpPr>
            <a:cxnSpLocks noChangeShapeType="1"/>
            <a:stCxn id="16" idx="7"/>
            <a:endCxn id="10" idx="3"/>
          </p:cNvCxnSpPr>
          <p:nvPr/>
        </p:nvCxnSpPr>
        <p:spPr bwMode="auto">
          <a:xfrm flipV="1">
            <a:off x="1803400" y="3729038"/>
            <a:ext cx="1216025" cy="29210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直线连接符 21"/>
          <p:cNvCxnSpPr>
            <a:cxnSpLocks noChangeShapeType="1"/>
            <a:endCxn id="19" idx="1"/>
          </p:cNvCxnSpPr>
          <p:nvPr/>
        </p:nvCxnSpPr>
        <p:spPr bwMode="auto">
          <a:xfrm>
            <a:off x="1692275" y="2432050"/>
            <a:ext cx="1327150" cy="1589088"/>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直线连接符 22"/>
          <p:cNvCxnSpPr>
            <a:cxnSpLocks noChangeShapeType="1"/>
            <a:stCxn id="6" idx="5"/>
            <a:endCxn id="18" idx="2"/>
          </p:cNvCxnSpPr>
          <p:nvPr/>
        </p:nvCxnSpPr>
        <p:spPr bwMode="auto">
          <a:xfrm>
            <a:off x="1803400" y="3729038"/>
            <a:ext cx="1184275" cy="754062"/>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椭圆 23"/>
          <p:cNvSpPr>
            <a:spLocks noChangeArrowheads="1"/>
          </p:cNvSpPr>
          <p:nvPr/>
        </p:nvSpPr>
        <p:spPr bwMode="auto">
          <a:xfrm>
            <a:off x="2916238" y="2239963"/>
            <a:ext cx="287337"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5" name="椭圆 24"/>
          <p:cNvSpPr>
            <a:spLocks noChangeArrowheads="1"/>
          </p:cNvSpPr>
          <p:nvPr/>
        </p:nvSpPr>
        <p:spPr bwMode="auto">
          <a:xfrm>
            <a:off x="1547813" y="4375150"/>
            <a:ext cx="287337"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6" name="椭圆 25"/>
          <p:cNvSpPr>
            <a:spLocks noChangeArrowheads="1"/>
          </p:cNvSpPr>
          <p:nvPr/>
        </p:nvSpPr>
        <p:spPr bwMode="auto">
          <a:xfrm>
            <a:off x="2916238" y="2727325"/>
            <a:ext cx="287337"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7" name="椭圆 26"/>
          <p:cNvSpPr>
            <a:spLocks noChangeArrowheads="1"/>
          </p:cNvSpPr>
          <p:nvPr/>
        </p:nvSpPr>
        <p:spPr bwMode="auto">
          <a:xfrm>
            <a:off x="1547813" y="2268538"/>
            <a:ext cx="287337"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8" name="椭圆 27"/>
          <p:cNvSpPr>
            <a:spLocks noChangeArrowheads="1"/>
          </p:cNvSpPr>
          <p:nvPr/>
        </p:nvSpPr>
        <p:spPr bwMode="auto">
          <a:xfrm>
            <a:off x="2916238" y="3943350"/>
            <a:ext cx="287337"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29" name="直线连接符 28"/>
          <p:cNvCxnSpPr>
            <a:cxnSpLocks noChangeShapeType="1"/>
            <a:stCxn id="16" idx="7"/>
            <a:endCxn id="9" idx="3"/>
          </p:cNvCxnSpPr>
          <p:nvPr/>
        </p:nvCxnSpPr>
        <p:spPr bwMode="auto">
          <a:xfrm flipV="1">
            <a:off x="1803400" y="3297238"/>
            <a:ext cx="1216025" cy="72390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 name="直线连接符 29"/>
          <p:cNvCxnSpPr>
            <a:cxnSpLocks noChangeShapeType="1"/>
            <a:stCxn id="16" idx="5"/>
            <a:endCxn id="18" idx="2"/>
          </p:cNvCxnSpPr>
          <p:nvPr/>
        </p:nvCxnSpPr>
        <p:spPr bwMode="auto">
          <a:xfrm>
            <a:off x="1803400" y="4135438"/>
            <a:ext cx="1184275" cy="347662"/>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椭圆 30"/>
          <p:cNvSpPr>
            <a:spLocks noChangeArrowheads="1"/>
          </p:cNvSpPr>
          <p:nvPr/>
        </p:nvSpPr>
        <p:spPr bwMode="auto">
          <a:xfrm>
            <a:off x="5291138" y="2266950"/>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2" name="椭圆 31"/>
          <p:cNvSpPr>
            <a:spLocks noChangeArrowheads="1"/>
          </p:cNvSpPr>
          <p:nvPr/>
        </p:nvSpPr>
        <p:spPr bwMode="auto">
          <a:xfrm>
            <a:off x="5291138" y="3130550"/>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3" name="椭圆 32"/>
          <p:cNvSpPr>
            <a:spLocks noChangeArrowheads="1"/>
          </p:cNvSpPr>
          <p:nvPr/>
        </p:nvSpPr>
        <p:spPr bwMode="auto">
          <a:xfrm>
            <a:off x="5291138" y="3562350"/>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4" name="椭圆 33"/>
          <p:cNvSpPr>
            <a:spLocks noChangeArrowheads="1"/>
          </p:cNvSpPr>
          <p:nvPr/>
        </p:nvSpPr>
        <p:spPr bwMode="auto">
          <a:xfrm flipH="1">
            <a:off x="5291138" y="2752725"/>
            <a:ext cx="215900" cy="14287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5" name="椭圆 34"/>
          <p:cNvSpPr>
            <a:spLocks noChangeArrowheads="1"/>
          </p:cNvSpPr>
          <p:nvPr/>
        </p:nvSpPr>
        <p:spPr bwMode="auto">
          <a:xfrm>
            <a:off x="6659563" y="2266950"/>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6" name="椭圆 35"/>
          <p:cNvSpPr>
            <a:spLocks noChangeArrowheads="1"/>
          </p:cNvSpPr>
          <p:nvPr/>
        </p:nvSpPr>
        <p:spPr bwMode="auto">
          <a:xfrm>
            <a:off x="6659563" y="3130550"/>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7" name="椭圆 36"/>
          <p:cNvSpPr>
            <a:spLocks noChangeArrowheads="1"/>
          </p:cNvSpPr>
          <p:nvPr/>
        </p:nvSpPr>
        <p:spPr bwMode="auto">
          <a:xfrm>
            <a:off x="6659563" y="3562350"/>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8" name="椭圆 37"/>
          <p:cNvSpPr>
            <a:spLocks noChangeArrowheads="1"/>
          </p:cNvSpPr>
          <p:nvPr/>
        </p:nvSpPr>
        <p:spPr bwMode="auto">
          <a:xfrm flipH="1">
            <a:off x="6659563" y="2697163"/>
            <a:ext cx="215900" cy="144462"/>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39" name="直线连接符 38"/>
          <p:cNvCxnSpPr>
            <a:cxnSpLocks noChangeShapeType="1"/>
            <a:endCxn id="38" idx="7"/>
          </p:cNvCxnSpPr>
          <p:nvPr/>
        </p:nvCxnSpPr>
        <p:spPr bwMode="auto">
          <a:xfrm>
            <a:off x="5464175" y="2424113"/>
            <a:ext cx="1227138" cy="2952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直线连接符 39"/>
          <p:cNvCxnSpPr>
            <a:cxnSpLocks noChangeShapeType="1"/>
            <a:stCxn id="31" idx="6"/>
            <a:endCxn id="35" idx="2"/>
          </p:cNvCxnSpPr>
          <p:nvPr/>
        </p:nvCxnSpPr>
        <p:spPr bwMode="auto">
          <a:xfrm>
            <a:off x="5507038" y="2347913"/>
            <a:ext cx="1152525" cy="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直线连接符 40"/>
          <p:cNvCxnSpPr>
            <a:cxnSpLocks noChangeShapeType="1"/>
            <a:stCxn id="34" idx="3"/>
            <a:endCxn id="37" idx="1"/>
          </p:cNvCxnSpPr>
          <p:nvPr/>
        </p:nvCxnSpPr>
        <p:spPr bwMode="auto">
          <a:xfrm>
            <a:off x="5475288" y="2874963"/>
            <a:ext cx="1216025" cy="71120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2" name="直线连接符 41"/>
          <p:cNvCxnSpPr>
            <a:cxnSpLocks noChangeShapeType="1"/>
            <a:endCxn id="36" idx="2"/>
          </p:cNvCxnSpPr>
          <p:nvPr/>
        </p:nvCxnSpPr>
        <p:spPr bwMode="auto">
          <a:xfrm>
            <a:off x="5435600" y="3184525"/>
            <a:ext cx="1223963" cy="26988"/>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3" name="椭圆 42"/>
          <p:cNvSpPr>
            <a:spLocks noChangeArrowheads="1"/>
          </p:cNvSpPr>
          <p:nvPr/>
        </p:nvSpPr>
        <p:spPr bwMode="auto">
          <a:xfrm>
            <a:off x="5291138" y="3968750"/>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4" name="椭圆 43"/>
          <p:cNvSpPr>
            <a:spLocks noChangeArrowheads="1"/>
          </p:cNvSpPr>
          <p:nvPr/>
        </p:nvSpPr>
        <p:spPr bwMode="auto">
          <a:xfrm>
            <a:off x="5291138" y="4346575"/>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5" name="椭圆 44"/>
          <p:cNvSpPr>
            <a:spLocks noChangeArrowheads="1"/>
          </p:cNvSpPr>
          <p:nvPr/>
        </p:nvSpPr>
        <p:spPr bwMode="auto">
          <a:xfrm>
            <a:off x="6659563" y="4346575"/>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6" name="椭圆 45"/>
          <p:cNvSpPr>
            <a:spLocks noChangeArrowheads="1"/>
          </p:cNvSpPr>
          <p:nvPr/>
        </p:nvSpPr>
        <p:spPr bwMode="auto">
          <a:xfrm>
            <a:off x="6659563" y="3968750"/>
            <a:ext cx="215900" cy="161925"/>
          </a:xfrm>
          <a:prstGeom prst="ellipse">
            <a:avLst/>
          </a:prstGeom>
          <a:solidFill>
            <a:schemeClr val="tx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47" name="直线连接符 46"/>
          <p:cNvCxnSpPr>
            <a:cxnSpLocks noChangeShapeType="1"/>
            <a:stCxn id="44" idx="6"/>
            <a:endCxn id="46" idx="3"/>
          </p:cNvCxnSpPr>
          <p:nvPr/>
        </p:nvCxnSpPr>
        <p:spPr bwMode="auto">
          <a:xfrm flipV="1">
            <a:off x="5507038" y="4106863"/>
            <a:ext cx="1184275" cy="3206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8" name="直线连接符 47"/>
          <p:cNvCxnSpPr>
            <a:cxnSpLocks noChangeShapeType="1"/>
            <a:stCxn id="43" idx="7"/>
            <a:endCxn id="37" idx="3"/>
          </p:cNvCxnSpPr>
          <p:nvPr/>
        </p:nvCxnSpPr>
        <p:spPr bwMode="auto">
          <a:xfrm flipV="1">
            <a:off x="5475288" y="3700463"/>
            <a:ext cx="1216025" cy="2921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 name="直线连接符 48"/>
          <p:cNvCxnSpPr>
            <a:cxnSpLocks noChangeShapeType="1"/>
            <a:endCxn id="46" idx="1"/>
          </p:cNvCxnSpPr>
          <p:nvPr/>
        </p:nvCxnSpPr>
        <p:spPr bwMode="auto">
          <a:xfrm>
            <a:off x="5364163" y="2403475"/>
            <a:ext cx="1327150" cy="1589088"/>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直线连接符 49"/>
          <p:cNvCxnSpPr>
            <a:cxnSpLocks noChangeShapeType="1"/>
            <a:stCxn id="33" idx="5"/>
            <a:endCxn id="45" idx="1"/>
          </p:cNvCxnSpPr>
          <p:nvPr/>
        </p:nvCxnSpPr>
        <p:spPr bwMode="auto">
          <a:xfrm>
            <a:off x="5475288" y="3700463"/>
            <a:ext cx="1216025" cy="66992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1" name="直线连接符 50"/>
          <p:cNvCxnSpPr>
            <a:cxnSpLocks noChangeShapeType="1"/>
            <a:stCxn id="43" idx="7"/>
            <a:endCxn id="36" idx="3"/>
          </p:cNvCxnSpPr>
          <p:nvPr/>
        </p:nvCxnSpPr>
        <p:spPr bwMode="auto">
          <a:xfrm flipV="1">
            <a:off x="5475288" y="3268663"/>
            <a:ext cx="1216025" cy="72390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直线连接符 51"/>
          <p:cNvCxnSpPr>
            <a:cxnSpLocks noChangeShapeType="1"/>
            <a:stCxn id="43" idx="5"/>
            <a:endCxn id="45" idx="2"/>
          </p:cNvCxnSpPr>
          <p:nvPr/>
        </p:nvCxnSpPr>
        <p:spPr bwMode="auto">
          <a:xfrm>
            <a:off x="5475288" y="4106863"/>
            <a:ext cx="1184275" cy="320675"/>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直线连接符 52"/>
          <p:cNvCxnSpPr>
            <a:cxnSpLocks noChangeShapeType="1"/>
            <a:stCxn id="34" idx="1"/>
            <a:endCxn id="35" idx="3"/>
          </p:cNvCxnSpPr>
          <p:nvPr/>
        </p:nvCxnSpPr>
        <p:spPr bwMode="auto">
          <a:xfrm flipV="1">
            <a:off x="5475288" y="2405063"/>
            <a:ext cx="1216025" cy="36988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4" name="直线连接符 53"/>
          <p:cNvCxnSpPr>
            <a:cxnSpLocks noChangeShapeType="1"/>
            <a:stCxn id="35" idx="3"/>
            <a:endCxn id="34" idx="1"/>
          </p:cNvCxnSpPr>
          <p:nvPr/>
        </p:nvCxnSpPr>
        <p:spPr bwMode="auto">
          <a:xfrm flipH="1">
            <a:off x="5475288" y="2405063"/>
            <a:ext cx="1216025" cy="369887"/>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5" name="直线连接符 54"/>
          <p:cNvCxnSpPr>
            <a:cxnSpLocks noChangeShapeType="1"/>
            <a:stCxn id="38" idx="6"/>
            <a:endCxn id="31" idx="5"/>
          </p:cNvCxnSpPr>
          <p:nvPr/>
        </p:nvCxnSpPr>
        <p:spPr bwMode="auto">
          <a:xfrm flipH="1" flipV="1">
            <a:off x="5475288" y="2405063"/>
            <a:ext cx="1184275" cy="365125"/>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直线连接符 55"/>
          <p:cNvCxnSpPr>
            <a:cxnSpLocks noChangeShapeType="1"/>
            <a:stCxn id="36" idx="2"/>
            <a:endCxn id="32" idx="6"/>
          </p:cNvCxnSpPr>
          <p:nvPr/>
        </p:nvCxnSpPr>
        <p:spPr bwMode="auto">
          <a:xfrm flipH="1">
            <a:off x="5507038" y="3211513"/>
            <a:ext cx="1152525" cy="0"/>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直线连接符 56"/>
          <p:cNvCxnSpPr>
            <a:cxnSpLocks noChangeShapeType="1"/>
            <a:stCxn id="37" idx="3"/>
            <a:endCxn id="43" idx="7"/>
          </p:cNvCxnSpPr>
          <p:nvPr/>
        </p:nvCxnSpPr>
        <p:spPr bwMode="auto">
          <a:xfrm flipH="1">
            <a:off x="5475288" y="3700463"/>
            <a:ext cx="1216025" cy="292100"/>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直线连接符 57"/>
          <p:cNvCxnSpPr>
            <a:cxnSpLocks noChangeShapeType="1"/>
            <a:stCxn id="46" idx="3"/>
            <a:endCxn id="44" idx="6"/>
          </p:cNvCxnSpPr>
          <p:nvPr/>
        </p:nvCxnSpPr>
        <p:spPr bwMode="auto">
          <a:xfrm flipH="1">
            <a:off x="5507038" y="4106863"/>
            <a:ext cx="1184275" cy="320675"/>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直线连接符 58"/>
          <p:cNvCxnSpPr>
            <a:cxnSpLocks noChangeShapeType="1"/>
            <a:stCxn id="45" idx="1"/>
            <a:endCxn id="33" idx="5"/>
          </p:cNvCxnSpPr>
          <p:nvPr/>
        </p:nvCxnSpPr>
        <p:spPr bwMode="auto">
          <a:xfrm flipH="1" flipV="1">
            <a:off x="5475288" y="3700463"/>
            <a:ext cx="1216025" cy="669925"/>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6" name="直线连接符 65"/>
          <p:cNvCxnSpPr>
            <a:cxnSpLocks noChangeShapeType="1"/>
            <a:stCxn id="25" idx="7"/>
            <a:endCxn id="11" idx="4"/>
          </p:cNvCxnSpPr>
          <p:nvPr/>
        </p:nvCxnSpPr>
        <p:spPr bwMode="auto">
          <a:xfrm flipV="1">
            <a:off x="1792288" y="2870200"/>
            <a:ext cx="1303337" cy="153670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213" name="文本框 1"/>
          <p:cNvSpPr txBox="1">
            <a:spLocks noChangeArrowheads="1"/>
          </p:cNvSpPr>
          <p:nvPr/>
        </p:nvSpPr>
        <p:spPr bwMode="auto">
          <a:xfrm>
            <a:off x="395288" y="3051175"/>
            <a:ext cx="431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kumimoji="1" lang="zh-CN" altLang="en-US" sz="2800">
                <a:solidFill>
                  <a:srgbClr val="C00000"/>
                </a:solidFill>
                <a:ea typeface="黑体" panose="02010609060101010101" pitchFamily="49" charset="-122"/>
              </a:rPr>
              <a:t>图</a:t>
            </a:r>
            <a:r>
              <a:rPr kumimoji="1" lang="en-US" altLang="zh-CN" sz="2800">
                <a:solidFill>
                  <a:srgbClr val="C00000"/>
                </a:solidFill>
                <a:ea typeface="黑体" panose="02010609060101010101" pitchFamily="49" charset="-122"/>
              </a:rPr>
              <a:t>A</a:t>
            </a:r>
            <a:endParaRPr kumimoji="1" lang="zh-CN" altLang="en-US" sz="2800">
              <a:solidFill>
                <a:srgbClr val="C00000"/>
              </a:solidFill>
              <a:ea typeface="黑体" panose="02010609060101010101" pitchFamily="49" charset="-122"/>
            </a:endParaRPr>
          </a:p>
        </p:txBody>
      </p:sp>
      <p:sp>
        <p:nvSpPr>
          <p:cNvPr id="49214" name="文本框 61"/>
          <p:cNvSpPr txBox="1">
            <a:spLocks noChangeArrowheads="1"/>
          </p:cNvSpPr>
          <p:nvPr/>
        </p:nvSpPr>
        <p:spPr bwMode="auto">
          <a:xfrm>
            <a:off x="4572000" y="3051175"/>
            <a:ext cx="431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kumimoji="1" lang="zh-CN" altLang="en-US" sz="2800">
                <a:solidFill>
                  <a:schemeClr val="bg1"/>
                </a:solidFill>
                <a:ea typeface="黑体" panose="02010609060101010101" pitchFamily="49" charset="-122"/>
              </a:rPr>
              <a:t>图</a:t>
            </a:r>
            <a:r>
              <a:rPr kumimoji="1" lang="en-US" altLang="zh-CN" sz="2800">
                <a:solidFill>
                  <a:schemeClr val="bg1"/>
                </a:solidFill>
                <a:ea typeface="黑体" panose="02010609060101010101" pitchFamily="49" charset="-122"/>
              </a:rPr>
              <a:t>B</a:t>
            </a:r>
            <a:endParaRPr kumimoji="1" lang="zh-CN" altLang="en-US" sz="280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blinds(horizontal)">
                                      <p:cBhvr>
                                        <p:cTn id="33" dur="500"/>
                                        <p:tgtEl>
                                          <p:spTgt spid="3">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blinds(horizontal)">
                                      <p:cBhvr>
                                        <p:cTn id="3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474663" y="492125"/>
            <a:ext cx="8229600" cy="857250"/>
          </a:xfrm>
        </p:spPr>
        <p:txBody>
          <a:bodyPr/>
          <a:lstStyle/>
          <a:p>
            <a:r>
              <a:rPr lang="zh-CN" altLang="en-US" smtClean="0">
                <a:ea typeface="黑体" panose="02010609060101010101" pitchFamily="49" charset="-122"/>
              </a:rPr>
              <a:t>网络中的博弈：一个简化的例子</a:t>
            </a:r>
          </a:p>
        </p:txBody>
      </p:sp>
      <p:sp>
        <p:nvSpPr>
          <p:cNvPr id="17411" name="内容占位符 2"/>
          <p:cNvSpPr>
            <a:spLocks noGrp="1"/>
          </p:cNvSpPr>
          <p:nvPr>
            <p:ph idx="1"/>
          </p:nvPr>
        </p:nvSpPr>
        <p:spPr>
          <a:xfrm>
            <a:off x="423863" y="4402138"/>
            <a:ext cx="8280400" cy="1403350"/>
          </a:xfrm>
        </p:spPr>
        <p:txBody>
          <a:bodyPr/>
          <a:lstStyle/>
          <a:p>
            <a:r>
              <a:rPr lang="zh-CN" altLang="en-US" smtClean="0">
                <a:ea typeface="黑体" panose="02010609060101010101" pitchFamily="49" charset="-122"/>
              </a:rPr>
              <a:t>参与人：</a:t>
            </a:r>
            <a:r>
              <a:rPr lang="en-US" altLang="zh-CN" smtClean="0">
                <a:ea typeface="黑体" panose="02010609060101010101" pitchFamily="49" charset="-122"/>
              </a:rPr>
              <a:t>4000</a:t>
            </a:r>
            <a:r>
              <a:rPr lang="zh-CN" altLang="en-US" smtClean="0">
                <a:ea typeface="黑体" panose="02010609060101010101" pitchFamily="49" charset="-122"/>
              </a:rPr>
              <a:t>位司机</a:t>
            </a:r>
            <a:endParaRPr lang="en-US" altLang="zh-CN" smtClean="0">
              <a:ea typeface="黑体" panose="02010609060101010101" pitchFamily="49" charset="-122"/>
            </a:endParaRPr>
          </a:p>
          <a:p>
            <a:r>
              <a:rPr lang="zh-CN" altLang="en-US" smtClean="0">
                <a:ea typeface="黑体" panose="02010609060101010101" pitchFamily="49" charset="-122"/>
              </a:rPr>
              <a:t>策略：“走上面”和“走下面”</a:t>
            </a:r>
            <a:endParaRPr lang="en-US" altLang="zh-CN" smtClean="0">
              <a:ea typeface="黑体" panose="02010609060101010101" pitchFamily="49" charset="-122"/>
            </a:endParaRPr>
          </a:p>
          <a:p>
            <a:r>
              <a:rPr lang="zh-CN" altLang="en-US" smtClean="0">
                <a:ea typeface="黑体" panose="02010609060101010101" pitchFamily="49" charset="-122"/>
              </a:rPr>
              <a:t>回报：行驶时间（越短越好），显然也取决于他人的策略</a:t>
            </a:r>
          </a:p>
        </p:txBody>
      </p:sp>
      <p:pic>
        <p:nvPicPr>
          <p:cNvPr id="17412" name="图片 2" descr="8.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422525"/>
            <a:ext cx="42481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3"/>
          <p:cNvSpPr txBox="1">
            <a:spLocks/>
          </p:cNvSpPr>
          <p:nvPr/>
        </p:nvSpPr>
        <p:spPr bwMode="auto">
          <a:xfrm>
            <a:off x="4572000" y="2468563"/>
            <a:ext cx="44640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ClrTx/>
              <a:buFont typeface="Arial" panose="020B0604020202020204" pitchFamily="34" charset="0"/>
              <a:buNone/>
            </a:pPr>
            <a:r>
              <a:rPr lang="zh-CN" altLang="en-US" sz="2800">
                <a:ea typeface="黑体" panose="02010609060101010101" pitchFamily="49" charset="-122"/>
              </a:rPr>
              <a:t>有</a:t>
            </a:r>
            <a:r>
              <a:rPr lang="en-US" altLang="zh-CN" sz="2800">
                <a:ea typeface="黑体" panose="02010609060101010101" pitchFamily="49" charset="-122"/>
              </a:rPr>
              <a:t>4000</a:t>
            </a:r>
            <a:r>
              <a:rPr lang="zh-CN" altLang="en-US" sz="2800">
                <a:ea typeface="黑体" panose="02010609060101010101" pitchFamily="49" charset="-122"/>
              </a:rPr>
              <a:t>辆车，都要从</a:t>
            </a:r>
            <a:r>
              <a:rPr lang="en-US" altLang="zh-CN" sz="2800">
                <a:ea typeface="黑体" panose="02010609060101010101" pitchFamily="49" charset="-122"/>
              </a:rPr>
              <a:t>A</a:t>
            </a:r>
            <a:r>
              <a:rPr lang="zh-CN" altLang="en-US" sz="2800">
                <a:ea typeface="黑体" panose="02010609060101010101" pitchFamily="49" charset="-122"/>
              </a:rPr>
              <a:t>到</a:t>
            </a:r>
            <a:r>
              <a:rPr lang="en-US" altLang="zh-CN" sz="2800">
                <a:ea typeface="黑体" panose="02010609060101010101" pitchFamily="49" charset="-122"/>
              </a:rPr>
              <a:t>B</a:t>
            </a:r>
          </a:p>
        </p:txBody>
      </p:sp>
      <p:sp>
        <p:nvSpPr>
          <p:cNvPr id="6" name="文本框 5"/>
          <p:cNvSpPr txBox="1"/>
          <p:nvPr/>
        </p:nvSpPr>
        <p:spPr>
          <a:xfrm>
            <a:off x="4572000" y="3429000"/>
            <a:ext cx="4464050" cy="1384300"/>
          </a:xfrm>
          <a:prstGeom prst="rect">
            <a:avLst/>
          </a:prstGeom>
          <a:solidFill>
            <a:schemeClr val="accent6">
              <a:lumMod val="40000"/>
              <a:lumOff val="60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zh-CN" altLang="en-US" sz="2800" dirty="0">
                <a:ea typeface="黑体" pitchFamily="49" charset="-122"/>
              </a:rPr>
              <a:t>均衡？</a:t>
            </a:r>
            <a:endParaRPr lang="en-US" altLang="zh-CN" sz="2800" dirty="0">
              <a:ea typeface="黑体" pitchFamily="49" charset="-122"/>
            </a:endParaRPr>
          </a:p>
          <a:p>
            <a:pPr>
              <a:defRPr/>
            </a:pPr>
            <a:r>
              <a:rPr lang="zh-CN" altLang="en-US" sz="2800" dirty="0">
                <a:ea typeface="黑体" pitchFamily="49" charset="-122"/>
              </a:rPr>
              <a:t>一种没人要调整选择的状态</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ea typeface="黑体" panose="02010609060101010101" pitchFamily="49" charset="-122"/>
              </a:rPr>
              <a:t>基于估值的匹配问题</a:t>
            </a:r>
          </a:p>
        </p:txBody>
      </p:sp>
      <p:sp>
        <p:nvSpPr>
          <p:cNvPr id="50179" name="内容占位符 2"/>
          <p:cNvSpPr>
            <a:spLocks noGrp="1"/>
          </p:cNvSpPr>
          <p:nvPr>
            <p:ph idx="1"/>
          </p:nvPr>
        </p:nvSpPr>
        <p:spPr>
          <a:xfrm>
            <a:off x="323850" y="2565400"/>
            <a:ext cx="8466138" cy="2447925"/>
          </a:xfrm>
        </p:spPr>
        <p:txBody>
          <a:bodyPr/>
          <a:lstStyle/>
          <a:p>
            <a:r>
              <a:rPr lang="zh-CN" altLang="en-US" sz="2800" smtClean="0">
                <a:ea typeface="黑体" panose="02010609060101010101" pitchFamily="49" charset="-122"/>
              </a:rPr>
              <a:t>人们表达偏好不一定就是“要”和“不要”。对不同的物品，可以有多样性的价值判断（估值）</a:t>
            </a:r>
            <a:endParaRPr lang="en-US" altLang="zh-CN" sz="2800" smtClean="0">
              <a:ea typeface="黑体" panose="02010609060101010101" pitchFamily="49" charset="-122"/>
            </a:endParaRPr>
          </a:p>
          <a:p>
            <a:pPr lvl="1"/>
            <a:r>
              <a:rPr lang="zh-CN" altLang="en-US" sz="2400" smtClean="0">
                <a:ea typeface="黑体" panose="02010609060101010101" pitchFamily="49" charset="-122"/>
              </a:rPr>
              <a:t>同一个物品，不同的人，估值可能不同</a:t>
            </a:r>
            <a:endParaRPr lang="en-US" altLang="zh-CN" sz="2400" smtClean="0">
              <a:ea typeface="黑体" panose="02010609060101010101" pitchFamily="49" charset="-122"/>
            </a:endParaRPr>
          </a:p>
          <a:p>
            <a:pPr lvl="1"/>
            <a:r>
              <a:rPr lang="zh-CN" altLang="en-US" sz="2400" smtClean="0">
                <a:ea typeface="黑体" panose="02010609060101010101" pitchFamily="49" charset="-122"/>
              </a:rPr>
              <a:t>同一个人，不同的物品，估值可能不同</a:t>
            </a:r>
            <a:endParaRPr lang="en-US" altLang="zh-CN" sz="2400" smtClean="0">
              <a:ea typeface="黑体" panose="02010609060101010101" pitchFamily="49" charset="-122"/>
            </a:endParaRPr>
          </a:p>
          <a:p>
            <a:r>
              <a:rPr lang="zh-CN" altLang="en-US" sz="2800" smtClean="0">
                <a:ea typeface="黑体" panose="02010609060101010101" pitchFamily="49" charset="-122"/>
              </a:rPr>
              <a:t>如何在“人”和“物品”之间进行配置（匹配）？</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414338" y="404813"/>
            <a:ext cx="8642350" cy="857250"/>
          </a:xfrm>
        </p:spPr>
        <p:txBody>
          <a:bodyPr/>
          <a:lstStyle/>
          <a:p>
            <a:r>
              <a:rPr lang="zh-CN" altLang="en-US" smtClean="0">
                <a:ea typeface="黑体" panose="02010609060101010101" pitchFamily="49" charset="-122"/>
              </a:rPr>
              <a:t>如何在他们与它们之间进行安排？</a:t>
            </a:r>
          </a:p>
        </p:txBody>
      </p:sp>
      <p:pic>
        <p:nvPicPr>
          <p:cNvPr id="5120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241550"/>
            <a:ext cx="5610225"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内容占位符 1"/>
          <p:cNvSpPr>
            <a:spLocks noGrp="1"/>
          </p:cNvSpPr>
          <p:nvPr>
            <p:ph idx="1"/>
          </p:nvPr>
        </p:nvSpPr>
        <p:spPr>
          <a:xfrm>
            <a:off x="6156325" y="2655888"/>
            <a:ext cx="2808288" cy="2717800"/>
          </a:xfrm>
        </p:spPr>
        <p:txBody>
          <a:bodyPr/>
          <a:lstStyle/>
          <a:p>
            <a:pPr marL="0" indent="0" eaLnBrk="1">
              <a:buFont typeface="Wingdings" panose="05000000000000000000" pitchFamily="2" charset="2"/>
              <a:buNone/>
            </a:pPr>
            <a:r>
              <a:rPr lang="zh-CN" altLang="en-US" sz="2800" smtClean="0">
                <a:ea typeface="黑体" panose="02010609060101010101" pitchFamily="49" charset="-122"/>
              </a:rPr>
              <a:t>这里，不同于简单匹配问题，不存在“能否安排”问题，而是哪种安排“最好”</a:t>
            </a:r>
            <a:r>
              <a:rPr lang="en-US" altLang="zh-CN" sz="2800" smtClean="0">
                <a:ea typeface="黑体" panose="02010609060101010101" pitchFamily="49" charset="-122"/>
              </a:rPr>
              <a:t> </a:t>
            </a:r>
            <a:r>
              <a:rPr lang="zh-CN" altLang="en-US" sz="2800" smtClean="0">
                <a:ea typeface="黑体" panose="02010609060101010101" pitchFamily="49" charset="-122"/>
              </a:rPr>
              <a:t>的问题</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385763" y="504825"/>
            <a:ext cx="8229600" cy="692150"/>
          </a:xfrm>
        </p:spPr>
        <p:txBody>
          <a:bodyPr/>
          <a:lstStyle/>
          <a:p>
            <a:r>
              <a:rPr lang="zh-CN" altLang="en-US" smtClean="0">
                <a:ea typeface="黑体" panose="02010609060101010101" pitchFamily="49" charset="-122"/>
              </a:rPr>
              <a:t>哪一种配置较好？</a:t>
            </a:r>
          </a:p>
        </p:txBody>
      </p:sp>
      <p:sp>
        <p:nvSpPr>
          <p:cNvPr id="3" name="内容占位符 2"/>
          <p:cNvSpPr>
            <a:spLocks noGrp="1"/>
          </p:cNvSpPr>
          <p:nvPr>
            <p:ph idx="1"/>
          </p:nvPr>
        </p:nvSpPr>
        <p:spPr>
          <a:xfrm>
            <a:off x="457200" y="5168900"/>
            <a:ext cx="5122863" cy="563563"/>
          </a:xfrm>
        </p:spPr>
        <p:txBody>
          <a:bodyPr/>
          <a:lstStyle/>
          <a:p>
            <a:r>
              <a:rPr lang="zh-CN" altLang="en-US" smtClean="0">
                <a:ea typeface="黑体" panose="02010609060101010101" pitchFamily="49" charset="-122"/>
              </a:rPr>
              <a:t>还有没有更好安排的？</a:t>
            </a:r>
          </a:p>
        </p:txBody>
      </p:sp>
      <p:pic>
        <p:nvPicPr>
          <p:cNvPr id="5222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824163"/>
            <a:ext cx="367347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2828925"/>
            <a:ext cx="3665537"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线连接符 6"/>
          <p:cNvCxnSpPr>
            <a:cxnSpLocks noChangeShapeType="1"/>
          </p:cNvCxnSpPr>
          <p:nvPr/>
        </p:nvCxnSpPr>
        <p:spPr bwMode="auto">
          <a:xfrm>
            <a:off x="1476375" y="3140075"/>
            <a:ext cx="863600" cy="0"/>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 name="直线连接符 7"/>
          <p:cNvCxnSpPr>
            <a:cxnSpLocks noChangeShapeType="1"/>
          </p:cNvCxnSpPr>
          <p:nvPr/>
        </p:nvCxnSpPr>
        <p:spPr bwMode="auto">
          <a:xfrm>
            <a:off x="1476375" y="3897313"/>
            <a:ext cx="863600" cy="0"/>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直线连接符 8"/>
          <p:cNvCxnSpPr>
            <a:cxnSpLocks noChangeShapeType="1"/>
          </p:cNvCxnSpPr>
          <p:nvPr/>
        </p:nvCxnSpPr>
        <p:spPr bwMode="auto">
          <a:xfrm>
            <a:off x="1476375" y="4706938"/>
            <a:ext cx="863600" cy="0"/>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 name="直线连接符 9"/>
          <p:cNvCxnSpPr>
            <a:cxnSpLocks noChangeShapeType="1"/>
          </p:cNvCxnSpPr>
          <p:nvPr/>
        </p:nvCxnSpPr>
        <p:spPr bwMode="auto">
          <a:xfrm>
            <a:off x="5580063" y="3213100"/>
            <a:ext cx="863600" cy="1511300"/>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连接符 11"/>
          <p:cNvCxnSpPr>
            <a:cxnSpLocks noChangeShapeType="1"/>
          </p:cNvCxnSpPr>
          <p:nvPr/>
        </p:nvCxnSpPr>
        <p:spPr bwMode="auto">
          <a:xfrm flipH="1">
            <a:off x="5580063" y="4022725"/>
            <a:ext cx="863600" cy="701675"/>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直线连接符 12"/>
          <p:cNvCxnSpPr>
            <a:cxnSpLocks noChangeShapeType="1"/>
          </p:cNvCxnSpPr>
          <p:nvPr/>
        </p:nvCxnSpPr>
        <p:spPr bwMode="auto">
          <a:xfrm flipH="1">
            <a:off x="5580063" y="3267075"/>
            <a:ext cx="936625" cy="701675"/>
          </a:xfrm>
          <a:prstGeom prst="line">
            <a:avLst/>
          </a:prstGeom>
          <a:noFill/>
          <a:ln w="38100">
            <a:solidFill>
              <a:srgbClr val="8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矩形 13"/>
          <p:cNvSpPr>
            <a:spLocks noChangeArrowheads="1"/>
          </p:cNvSpPr>
          <p:nvPr/>
        </p:nvSpPr>
        <p:spPr bwMode="auto">
          <a:xfrm>
            <a:off x="7019925" y="877888"/>
            <a:ext cx="2124075" cy="660400"/>
          </a:xfrm>
          <a:prstGeom prst="rect">
            <a:avLst/>
          </a:prstGeom>
          <a:solidFill>
            <a:srgbClr val="800000"/>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defRPr/>
            </a:pPr>
            <a:r>
              <a:rPr kumimoji="1" lang="zh-CN" altLang="en-US" sz="2400">
                <a:solidFill>
                  <a:srgbClr val="FFFFFF"/>
                </a:solidFill>
                <a:ea typeface="黑体" pitchFamily="49" charset="-122"/>
              </a:rPr>
              <a:t>如何评估一种安排的好坏？</a:t>
            </a:r>
          </a:p>
        </p:txBody>
      </p:sp>
      <p:sp>
        <p:nvSpPr>
          <p:cNvPr id="2" name="矩形 1"/>
          <p:cNvSpPr>
            <a:spLocks noChangeArrowheads="1"/>
          </p:cNvSpPr>
          <p:nvPr/>
        </p:nvSpPr>
        <p:spPr bwMode="auto">
          <a:xfrm>
            <a:off x="1979613" y="2168525"/>
            <a:ext cx="5040312" cy="539750"/>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r>
              <a:rPr kumimoji="1" lang="zh-CN" altLang="en-US" sz="2800" dirty="0">
                <a:solidFill>
                  <a:srgbClr val="FFFFFF"/>
                </a:solidFill>
                <a:ea typeface="黑体" pitchFamily="49" charset="-122"/>
              </a:rPr>
              <a:t>社会福利</a:t>
            </a:r>
            <a:r>
              <a:rPr kumimoji="1" lang="en-US" altLang="zh-CN" sz="2800" dirty="0">
                <a:solidFill>
                  <a:srgbClr val="FFFFFF"/>
                </a:solidFill>
                <a:ea typeface="黑体" pitchFamily="49" charset="-122"/>
              </a:rPr>
              <a:t> </a:t>
            </a:r>
            <a:r>
              <a:rPr kumimoji="1" lang="zh-CN" altLang="en-US" sz="2800" dirty="0">
                <a:solidFill>
                  <a:srgbClr val="FFFFFF"/>
                </a:solidFill>
                <a:ea typeface="黑体" pitchFamily="49" charset="-122"/>
              </a:rPr>
              <a:t>＝</a:t>
            </a:r>
            <a:r>
              <a:rPr kumimoji="1" lang="en-US" altLang="zh-CN" sz="2800" dirty="0">
                <a:solidFill>
                  <a:srgbClr val="FFFFFF"/>
                </a:solidFill>
                <a:ea typeface="黑体" pitchFamily="49" charset="-122"/>
              </a:rPr>
              <a:t> </a:t>
            </a:r>
            <a:r>
              <a:rPr kumimoji="1" lang="zh-CN" altLang="en-US" sz="2800" dirty="0">
                <a:solidFill>
                  <a:srgbClr val="FFFFFF"/>
                </a:solidFill>
                <a:ea typeface="黑体" pitchFamily="49" charset="-122"/>
              </a:rPr>
              <a:t>参与人收益总和</a:t>
            </a:r>
          </a:p>
        </p:txBody>
      </p:sp>
      <p:sp>
        <p:nvSpPr>
          <p:cNvPr id="15" name="矩形 14"/>
          <p:cNvSpPr>
            <a:spLocks noChangeArrowheads="1"/>
          </p:cNvSpPr>
          <p:nvPr/>
        </p:nvSpPr>
        <p:spPr bwMode="auto">
          <a:xfrm>
            <a:off x="5148263" y="5300663"/>
            <a:ext cx="3887787" cy="433387"/>
          </a:xfrm>
          <a:prstGeom prst="rect">
            <a:avLst/>
          </a:prstGeom>
          <a:solidFill>
            <a:srgbClr val="800000"/>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r>
              <a:rPr kumimoji="1" lang="zh-CN" altLang="en-US" sz="2000" dirty="0">
                <a:solidFill>
                  <a:srgbClr val="FFFFFF"/>
                </a:solidFill>
                <a:ea typeface="黑体" pitchFamily="49" charset="-122"/>
              </a:rPr>
              <a:t>社会最优</a:t>
            </a:r>
            <a:r>
              <a:rPr kumimoji="1" lang="zh-CN" altLang="zh-CN" sz="2000" dirty="0">
                <a:solidFill>
                  <a:srgbClr val="FFFFFF"/>
                </a:solidFill>
                <a:ea typeface="黑体" pitchFamily="49" charset="-122"/>
              </a:rPr>
              <a:t>：</a:t>
            </a:r>
            <a:r>
              <a:rPr kumimoji="1" lang="zh-CN" altLang="en-US" sz="2000" dirty="0">
                <a:solidFill>
                  <a:srgbClr val="FFFFFF"/>
                </a:solidFill>
                <a:ea typeface="黑体" pitchFamily="49" charset="-122"/>
              </a:rPr>
              <a:t>参与人收益总和最大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2"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p:cNvSpPr>
            <a:spLocks noGrp="1"/>
          </p:cNvSpPr>
          <p:nvPr>
            <p:ph idx="1"/>
          </p:nvPr>
        </p:nvSpPr>
        <p:spPr>
          <a:xfrm>
            <a:off x="384175" y="2133600"/>
            <a:ext cx="8291513" cy="1874838"/>
          </a:xfrm>
        </p:spPr>
        <p:txBody>
          <a:bodyPr/>
          <a:lstStyle/>
          <a:p>
            <a:r>
              <a:rPr lang="zh-CN" altLang="en-US" sz="2800" smtClean="0">
                <a:ea typeface="黑体" panose="02010609060101010101" pitchFamily="49" charset="-122"/>
              </a:rPr>
              <a:t>在基于估值的匹配问题上，社会最优方案是否一定存在？</a:t>
            </a:r>
            <a:endParaRPr lang="en-US" altLang="zh-CN" sz="2800" smtClean="0">
              <a:ea typeface="黑体" panose="02010609060101010101" pitchFamily="49" charset="-122"/>
            </a:endParaRPr>
          </a:p>
        </p:txBody>
      </p:sp>
      <p:sp>
        <p:nvSpPr>
          <p:cNvPr id="53251" name="标题 1"/>
          <p:cNvSpPr>
            <a:spLocks noGrp="1"/>
          </p:cNvSpPr>
          <p:nvPr>
            <p:ph type="title"/>
          </p:nvPr>
        </p:nvSpPr>
        <p:spPr/>
        <p:txBody>
          <a:bodyPr/>
          <a:lstStyle/>
          <a:p>
            <a:endParaRPr lang="zh-CN" altLang="en-US" smtClean="0">
              <a:ea typeface="宋体" panose="02010600030101010101" pitchFamily="2" charset="-122"/>
            </a:endParaRPr>
          </a:p>
        </p:txBody>
      </p:sp>
      <p:sp>
        <p:nvSpPr>
          <p:cNvPr id="53252" name="内容占位符 2"/>
          <p:cNvSpPr txBox="1">
            <a:spLocks/>
          </p:cNvSpPr>
          <p:nvPr/>
        </p:nvSpPr>
        <p:spPr bwMode="auto">
          <a:xfrm>
            <a:off x="384175" y="3097213"/>
            <a:ext cx="8218488"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ClrTx/>
              <a:buFont typeface="Arial" panose="020B0604020202020204" pitchFamily="34" charset="0"/>
              <a:buChar char="•"/>
            </a:pPr>
            <a:r>
              <a:rPr kumimoji="1" lang="zh-CN" altLang="en-US" sz="3200">
                <a:ea typeface="黑体" panose="02010609060101010101" pitchFamily="49" charset="-122"/>
                <a:cs typeface="宋体" panose="02010600030101010101" pitchFamily="2" charset="-122"/>
              </a:rPr>
              <a:t>在基于估值的匹配问题上，社会最优方案总存在，但是否总是唯一的？</a:t>
            </a:r>
            <a:endParaRPr kumimoji="1" lang="en-US" altLang="zh-CN" sz="3200">
              <a:ea typeface="黑体" panose="02010609060101010101" pitchFamily="49" charset="-122"/>
              <a:cs typeface="宋体" panose="02010600030101010101" pitchFamily="2" charset="-122"/>
            </a:endParaRPr>
          </a:p>
        </p:txBody>
      </p:sp>
      <p:sp>
        <p:nvSpPr>
          <p:cNvPr id="53253" name="内容占位符 2"/>
          <p:cNvSpPr txBox="1">
            <a:spLocks/>
          </p:cNvSpPr>
          <p:nvPr/>
        </p:nvSpPr>
        <p:spPr bwMode="auto">
          <a:xfrm>
            <a:off x="457200" y="4144963"/>
            <a:ext cx="8218488"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ClrTx/>
              <a:buFont typeface="Arial" panose="020B0604020202020204" pitchFamily="34" charset="0"/>
              <a:buChar char="•"/>
            </a:pPr>
            <a:r>
              <a:rPr kumimoji="1" lang="zh-CN" altLang="en-US" sz="3200">
                <a:ea typeface="黑体" panose="02010609060101010101" pitchFamily="49" charset="-122"/>
                <a:cs typeface="宋体" panose="02010600030101010101" pitchFamily="2" charset="-122"/>
              </a:rPr>
              <a:t>在基于估值的匹配问题上，在对应社会最优的配置方案中，是否每个参与人都获得了最大的价值？</a:t>
            </a:r>
            <a:endParaRPr kumimoji="1" lang="en-US" altLang="zh-CN" sz="3200">
              <a:ea typeface="黑体" panose="02010609060101010101" pitchFamily="49"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468313" y="1160463"/>
            <a:ext cx="8229600" cy="857250"/>
          </a:xfrm>
        </p:spPr>
        <p:txBody>
          <a:bodyPr/>
          <a:lstStyle/>
          <a:p>
            <a:endParaRPr lang="zh-CN" altLang="en-US" smtClean="0">
              <a:ea typeface="黑体" panose="02010609060101010101" pitchFamily="49" charset="-122"/>
            </a:endParaRPr>
          </a:p>
        </p:txBody>
      </p:sp>
      <p:sp>
        <p:nvSpPr>
          <p:cNvPr id="55299" name="内容占位符 2"/>
          <p:cNvSpPr>
            <a:spLocks noGrp="1"/>
          </p:cNvSpPr>
          <p:nvPr>
            <p:ph idx="1"/>
          </p:nvPr>
        </p:nvSpPr>
        <p:spPr>
          <a:xfrm>
            <a:off x="250825" y="2474913"/>
            <a:ext cx="4752975" cy="2106612"/>
          </a:xfrm>
        </p:spPr>
        <p:txBody>
          <a:bodyPr/>
          <a:lstStyle/>
          <a:p>
            <a:pPr>
              <a:lnSpc>
                <a:spcPct val="110000"/>
              </a:lnSpc>
            </a:pPr>
            <a:r>
              <a:rPr lang="zh-CN" altLang="en-US" sz="2800" smtClean="0">
                <a:ea typeface="黑体" panose="02010609060101010101" pitchFamily="49" charset="-122"/>
              </a:rPr>
              <a:t>匹配问题描述的基本框架</a:t>
            </a:r>
            <a:endParaRPr lang="en-US" altLang="zh-CN" sz="2800" smtClean="0">
              <a:ea typeface="黑体" panose="02010609060101010101" pitchFamily="49" charset="-122"/>
            </a:endParaRPr>
          </a:p>
          <a:p>
            <a:pPr>
              <a:lnSpc>
                <a:spcPct val="110000"/>
              </a:lnSpc>
            </a:pPr>
            <a:r>
              <a:rPr lang="zh-CN" altLang="en-US" sz="2800" smtClean="0">
                <a:ea typeface="黑体" panose="02010609060101010101" pitchFamily="49" charset="-122"/>
              </a:rPr>
              <a:t>通过简单匹配问题，引入供需关系之间的二部图表达方式</a:t>
            </a:r>
            <a:endParaRPr lang="en-US" altLang="zh-CN" sz="2800" smtClean="0">
              <a:ea typeface="黑体" panose="02010609060101010101" pitchFamily="49" charset="-122"/>
            </a:endParaRPr>
          </a:p>
        </p:txBody>
      </p:sp>
      <p:pic>
        <p:nvPicPr>
          <p:cNvPr id="55300" name="图片 13" descr="屏幕快照 2013-10-23 上午09.20.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1575" y="2339975"/>
            <a:ext cx="383857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内容占位符 2"/>
          <p:cNvSpPr txBox="1">
            <a:spLocks/>
          </p:cNvSpPr>
          <p:nvPr/>
        </p:nvSpPr>
        <p:spPr bwMode="auto">
          <a:xfrm>
            <a:off x="250825" y="4400550"/>
            <a:ext cx="87137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ClrTx/>
              <a:buFont typeface="Arial" panose="020B0604020202020204" pitchFamily="34" charset="0"/>
              <a:buChar char="•"/>
            </a:pPr>
            <a:r>
              <a:rPr kumimoji="1" lang="zh-CN" altLang="en-US" sz="2800">
                <a:ea typeface="黑体" panose="02010609060101010101" pitchFamily="49" charset="-122"/>
              </a:rPr>
              <a:t>不同供需配置方案的优劣比较指数－社会福利，以及对“社会最优”性质的认识</a:t>
            </a:r>
            <a:endParaRPr kumimoji="1" lang="en-US" altLang="zh-CN" sz="2800">
              <a:ea typeface="黑体" panose="02010609060101010101"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ctrTitle"/>
          </p:nvPr>
        </p:nvSpPr>
        <p:spPr>
          <a:xfrm>
            <a:off x="4267200" y="1219200"/>
            <a:ext cx="4495800" cy="1752600"/>
          </a:xfrm>
        </p:spPr>
        <p:txBody>
          <a:bodyPr/>
          <a:lstStyle/>
          <a:p>
            <a:r>
              <a:rPr lang="zh-CN" altLang="en-US" sz="5400" smtClean="0">
                <a:latin typeface="Calibri" panose="020F0502020204030204" pitchFamily="34" charset="0"/>
                <a:ea typeface="黑体" panose="02010609060101010101" pitchFamily="49" charset="-122"/>
              </a:rPr>
              <a:t>匹配市场问题的解及其跨学科启示</a:t>
            </a:r>
          </a:p>
        </p:txBody>
      </p:sp>
      <p:sp>
        <p:nvSpPr>
          <p:cNvPr id="56323" name="副标题 1"/>
          <p:cNvSpPr>
            <a:spLocks noGrp="1"/>
          </p:cNvSpPr>
          <p:nvPr>
            <p:ph type="subTitle" idx="1"/>
          </p:nvPr>
        </p:nvSpPr>
        <p:spPr/>
        <p:txBody>
          <a:bodyPr/>
          <a:lstStyle/>
          <a:p>
            <a:endParaRPr lang="zh-CN" altLang="en-US" smtClean="0">
              <a:ea typeface="宋体" panose="02010600030101010101" pitchFamily="2" charset="-122"/>
            </a:endParaRPr>
          </a:p>
        </p:txBody>
      </p:sp>
      <p:pic>
        <p:nvPicPr>
          <p:cNvPr id="56324" name="图片 1" descr="屏幕快照 2013-10-23 上午09.20.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4838" y="3254375"/>
            <a:ext cx="5400675"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2051050" y="549275"/>
            <a:ext cx="6408738" cy="857250"/>
          </a:xfrm>
        </p:spPr>
        <p:txBody>
          <a:bodyPr/>
          <a:lstStyle/>
          <a:p>
            <a:pPr algn="l"/>
            <a:r>
              <a:rPr lang="zh-CN" altLang="en-US" smtClean="0">
                <a:ea typeface="黑体" panose="02010609060101010101" pitchFamily="49" charset="-122"/>
              </a:rPr>
              <a:t>测试</a:t>
            </a:r>
          </a:p>
        </p:txBody>
      </p:sp>
      <p:sp>
        <p:nvSpPr>
          <p:cNvPr id="57347" name="内容占位符 2"/>
          <p:cNvSpPr>
            <a:spLocks noGrp="1"/>
          </p:cNvSpPr>
          <p:nvPr>
            <p:ph idx="1"/>
          </p:nvPr>
        </p:nvSpPr>
        <p:spPr>
          <a:xfrm>
            <a:off x="395288" y="2438400"/>
            <a:ext cx="8229600" cy="919163"/>
          </a:xfrm>
        </p:spPr>
        <p:txBody>
          <a:bodyPr/>
          <a:lstStyle/>
          <a:p>
            <a:r>
              <a:rPr lang="zh-CN" altLang="en-US" sz="2800" smtClean="0">
                <a:ea typeface="黑体" panose="02010609060101010101" pitchFamily="49" charset="-122"/>
              </a:rPr>
              <a:t>从这个的</a:t>
            </a:r>
            <a:r>
              <a:rPr lang="en-US" altLang="zh-CN" sz="2800" smtClean="0">
                <a:ea typeface="黑体" panose="02010609060101010101" pitchFamily="49" charset="-122"/>
              </a:rPr>
              <a:t>4*4</a:t>
            </a:r>
            <a:r>
              <a:rPr lang="zh-CN" altLang="en-US" sz="2800" smtClean="0">
                <a:ea typeface="黑体" panose="02010609060101010101" pitchFamily="49" charset="-122"/>
              </a:rPr>
              <a:t>矩阵中，选出</a:t>
            </a:r>
            <a:r>
              <a:rPr lang="en-US" altLang="zh-CN" sz="2800" smtClean="0">
                <a:ea typeface="黑体" panose="02010609060101010101" pitchFamily="49" charset="-122"/>
              </a:rPr>
              <a:t>4</a:t>
            </a:r>
            <a:r>
              <a:rPr lang="zh-CN" altLang="en-US" sz="2800" smtClean="0">
                <a:ea typeface="黑体" panose="02010609060101010101" pitchFamily="49" charset="-122"/>
              </a:rPr>
              <a:t>个不同行不同列的元素，使其和最大</a:t>
            </a:r>
          </a:p>
        </p:txBody>
      </p:sp>
      <p:sp>
        <p:nvSpPr>
          <p:cNvPr id="57348" name="文本框 3"/>
          <p:cNvSpPr txBox="1">
            <a:spLocks noChangeArrowheads="1"/>
          </p:cNvSpPr>
          <p:nvPr/>
        </p:nvSpPr>
        <p:spPr bwMode="auto">
          <a:xfrm>
            <a:off x="1258888" y="3629025"/>
            <a:ext cx="216058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AutoNum type="arabicPlain" startAt="2"/>
            </a:pPr>
            <a:r>
              <a:rPr kumimoji="1" lang="en-US" altLang="zh-CN" sz="2800">
                <a:ea typeface="黑体" panose="02010609060101010101" pitchFamily="49" charset="-122"/>
              </a:rPr>
              <a:t>  9   6   3</a:t>
            </a:r>
          </a:p>
          <a:p>
            <a:pPr>
              <a:spcBef>
                <a:spcPct val="0"/>
              </a:spcBef>
              <a:buClrTx/>
              <a:buFontTx/>
              <a:buAutoNum type="arabicPlain" startAt="8"/>
            </a:pPr>
            <a:r>
              <a:rPr kumimoji="1" lang="en-US" altLang="zh-CN" sz="2800">
                <a:ea typeface="黑体" panose="02010609060101010101" pitchFamily="49" charset="-122"/>
              </a:rPr>
              <a:t>  1   4   6</a:t>
            </a:r>
          </a:p>
          <a:p>
            <a:pPr>
              <a:spcBef>
                <a:spcPct val="0"/>
              </a:spcBef>
              <a:buClrTx/>
              <a:buFontTx/>
              <a:buAutoNum type="arabicPlain" startAt="5"/>
            </a:pPr>
            <a:r>
              <a:rPr kumimoji="1" lang="en-US" altLang="zh-CN" sz="2800">
                <a:ea typeface="黑体" panose="02010609060101010101" pitchFamily="49" charset="-122"/>
              </a:rPr>
              <a:t>  3   7   2</a:t>
            </a:r>
          </a:p>
          <a:p>
            <a:pPr>
              <a:spcBef>
                <a:spcPct val="0"/>
              </a:spcBef>
              <a:buClrTx/>
              <a:buFontTx/>
              <a:buNone/>
            </a:pPr>
            <a:r>
              <a:rPr kumimoji="1" lang="en-US" altLang="zh-CN" sz="2800">
                <a:ea typeface="黑体" panose="02010609060101010101" pitchFamily="49" charset="-122"/>
              </a:rPr>
              <a:t>9   6   4   1</a:t>
            </a:r>
            <a:endParaRPr kumimoji="1" lang="zh-CN" altLang="en-US" sz="2800">
              <a:ea typeface="黑体" panose="02010609060101010101" pitchFamily="49" charset="-122"/>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611188" y="1419225"/>
            <a:ext cx="3744912" cy="857250"/>
          </a:xfrm>
        </p:spPr>
        <p:txBody>
          <a:bodyPr/>
          <a:lstStyle/>
          <a:p>
            <a:pPr algn="l"/>
            <a:r>
              <a:rPr lang="zh-CN" altLang="en-US" smtClean="0">
                <a:solidFill>
                  <a:schemeClr val="tx1"/>
                </a:solidFill>
                <a:ea typeface="黑体" panose="02010609060101010101" pitchFamily="49" charset="-122"/>
              </a:rPr>
              <a:t>再看看这个？</a:t>
            </a:r>
          </a:p>
        </p:txBody>
      </p:sp>
      <p:sp>
        <p:nvSpPr>
          <p:cNvPr id="58371" name="内容占位符 2"/>
          <p:cNvSpPr>
            <a:spLocks noGrp="1"/>
          </p:cNvSpPr>
          <p:nvPr>
            <p:ph idx="1"/>
          </p:nvPr>
        </p:nvSpPr>
        <p:spPr>
          <a:xfrm>
            <a:off x="236538" y="3373438"/>
            <a:ext cx="4622800" cy="1639887"/>
          </a:xfrm>
        </p:spPr>
        <p:txBody>
          <a:bodyPr/>
          <a:lstStyle/>
          <a:p>
            <a:r>
              <a:rPr lang="zh-CN" altLang="en-US" sz="2800" smtClean="0">
                <a:ea typeface="黑体" panose="02010609060101010101" pitchFamily="49" charset="-122"/>
              </a:rPr>
              <a:t>从下面的</a:t>
            </a:r>
            <a:r>
              <a:rPr lang="en-US" altLang="zh-CN" sz="2800" smtClean="0">
                <a:ea typeface="黑体" panose="02010609060101010101" pitchFamily="49" charset="-122"/>
              </a:rPr>
              <a:t>6*6</a:t>
            </a:r>
            <a:r>
              <a:rPr lang="zh-CN" altLang="en-US" sz="2800" smtClean="0">
                <a:ea typeface="黑体" panose="02010609060101010101" pitchFamily="49" charset="-122"/>
              </a:rPr>
              <a:t>矩阵中，选出</a:t>
            </a:r>
            <a:r>
              <a:rPr lang="en-US" altLang="zh-CN" sz="2800" smtClean="0">
                <a:ea typeface="黑体" panose="02010609060101010101" pitchFamily="49" charset="-122"/>
              </a:rPr>
              <a:t>6</a:t>
            </a:r>
            <a:r>
              <a:rPr lang="zh-CN" altLang="en-US" sz="2800" smtClean="0">
                <a:ea typeface="黑体" panose="02010609060101010101" pitchFamily="49" charset="-122"/>
              </a:rPr>
              <a:t>个不同行不同列的元素，使其和最大</a:t>
            </a:r>
          </a:p>
        </p:txBody>
      </p:sp>
      <p:sp>
        <p:nvSpPr>
          <p:cNvPr id="10" name="文本框 9"/>
          <p:cNvSpPr txBox="1">
            <a:spLocks noChangeArrowheads="1"/>
          </p:cNvSpPr>
          <p:nvPr/>
        </p:nvSpPr>
        <p:spPr bwMode="auto">
          <a:xfrm>
            <a:off x="5292725" y="2133600"/>
            <a:ext cx="316706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3600">
                <a:ea typeface="宋体" panose="02010600030101010101" pitchFamily="2" charset="-122"/>
              </a:rPr>
              <a:t>6  4  1  2  1  3</a:t>
            </a:r>
          </a:p>
          <a:p>
            <a:pPr>
              <a:spcBef>
                <a:spcPct val="0"/>
              </a:spcBef>
              <a:buClrTx/>
              <a:buFontTx/>
              <a:buAutoNum type="arabicPlain" startAt="8"/>
            </a:pPr>
            <a:r>
              <a:rPr kumimoji="1" lang="en-US" altLang="zh-CN" sz="3600">
                <a:ea typeface="宋体" panose="02010600030101010101" pitchFamily="2" charset="-122"/>
              </a:rPr>
              <a:t>  4  5  2  1  6</a:t>
            </a:r>
          </a:p>
          <a:p>
            <a:pPr>
              <a:spcBef>
                <a:spcPct val="0"/>
              </a:spcBef>
              <a:buClrTx/>
              <a:buFontTx/>
              <a:buAutoNum type="arabicPlain" startAt="5"/>
            </a:pPr>
            <a:r>
              <a:rPr kumimoji="1" lang="en-US" altLang="zh-CN" sz="3600">
                <a:ea typeface="宋体" panose="02010600030101010101" pitchFamily="2" charset="-122"/>
              </a:rPr>
              <a:t>  3  7  2  6  7</a:t>
            </a:r>
          </a:p>
          <a:p>
            <a:pPr>
              <a:spcBef>
                <a:spcPct val="0"/>
              </a:spcBef>
              <a:buClrTx/>
              <a:buFontTx/>
              <a:buNone/>
            </a:pPr>
            <a:r>
              <a:rPr kumimoji="1" lang="en-US" altLang="zh-CN" sz="3600">
                <a:ea typeface="宋体" panose="02010600030101010101" pitchFamily="2" charset="-122"/>
              </a:rPr>
              <a:t>7  9  6  3  8  2</a:t>
            </a:r>
          </a:p>
          <a:p>
            <a:pPr>
              <a:spcBef>
                <a:spcPct val="0"/>
              </a:spcBef>
              <a:buClrTx/>
              <a:buFontTx/>
              <a:buNone/>
            </a:pPr>
            <a:r>
              <a:rPr kumimoji="1" lang="en-US" altLang="zh-CN" sz="3600">
                <a:ea typeface="宋体" panose="02010600030101010101" pitchFamily="2" charset="-122"/>
              </a:rPr>
              <a:t>8  5  4  6  1  8  </a:t>
            </a:r>
          </a:p>
          <a:p>
            <a:pPr>
              <a:spcBef>
                <a:spcPct val="0"/>
              </a:spcBef>
              <a:buClrTx/>
              <a:buFontTx/>
              <a:buNone/>
            </a:pPr>
            <a:r>
              <a:rPr kumimoji="1" lang="en-US" altLang="zh-CN" sz="3600">
                <a:ea typeface="宋体" panose="02010600030101010101" pitchFamily="2" charset="-122"/>
              </a:rPr>
              <a:t>6  3  2  9  7  4</a:t>
            </a:r>
            <a:endParaRPr kumimoji="1" lang="zh-CN" altLang="en-US" sz="360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endParaRPr lang="zh-CN" altLang="en-US" smtClean="0">
              <a:latin typeface="黑体" panose="02010609060101010101" pitchFamily="49" charset="-122"/>
              <a:ea typeface="黑体" panose="02010609060101010101" pitchFamily="49" charset="-122"/>
            </a:endParaRPr>
          </a:p>
        </p:txBody>
      </p:sp>
      <p:sp>
        <p:nvSpPr>
          <p:cNvPr id="59395" name="内容占位符 2"/>
          <p:cNvSpPr>
            <a:spLocks noGrp="1"/>
          </p:cNvSpPr>
          <p:nvPr>
            <p:ph idx="1"/>
          </p:nvPr>
        </p:nvSpPr>
        <p:spPr>
          <a:xfrm>
            <a:off x="457200" y="3970338"/>
            <a:ext cx="8229600" cy="1481137"/>
          </a:xfrm>
        </p:spPr>
        <p:txBody>
          <a:bodyPr/>
          <a:lstStyle/>
          <a:p>
            <a:endParaRPr lang="zh-CN" altLang="en-US" smtClean="0">
              <a:ea typeface="宋体" panose="02010600030101010101" pitchFamily="2" charset="-122"/>
            </a:endParaRPr>
          </a:p>
        </p:txBody>
      </p:sp>
      <p:pic>
        <p:nvPicPr>
          <p:cNvPr id="59396" name="图片 3" descr="屏幕快照 2013-10-23 上午09.20.5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rrowheads="1"/>
          </p:cNvSpPr>
          <p:nvPr/>
        </p:nvSpPr>
        <p:spPr bwMode="auto">
          <a:xfrm>
            <a:off x="696913" y="376237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5" name="椭圆 4"/>
          <p:cNvSpPr>
            <a:spLocks noChangeArrowheads="1"/>
          </p:cNvSpPr>
          <p:nvPr/>
        </p:nvSpPr>
        <p:spPr bwMode="auto">
          <a:xfrm>
            <a:off x="1633538" y="376237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 name="椭圆 5"/>
          <p:cNvSpPr>
            <a:spLocks noChangeArrowheads="1"/>
          </p:cNvSpPr>
          <p:nvPr/>
        </p:nvSpPr>
        <p:spPr bwMode="auto">
          <a:xfrm>
            <a:off x="696913" y="430212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a:off x="1633538" y="4303713"/>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a:off x="1633538" y="484187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696913" y="484187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1" name="直线连接符 10"/>
          <p:cNvCxnSpPr>
            <a:cxnSpLocks noChangeShapeType="1"/>
            <a:stCxn id="7" idx="1"/>
            <a:endCxn id="4" idx="5"/>
          </p:cNvCxnSpPr>
          <p:nvPr/>
        </p:nvCxnSpPr>
        <p:spPr bwMode="auto">
          <a:xfrm flipH="1" flipV="1">
            <a:off x="941388" y="3946525"/>
            <a:ext cx="733425" cy="38735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连接符 11"/>
          <p:cNvCxnSpPr>
            <a:cxnSpLocks noChangeShapeType="1"/>
            <a:stCxn id="8" idx="1"/>
            <a:endCxn id="6" idx="5"/>
          </p:cNvCxnSpPr>
          <p:nvPr/>
        </p:nvCxnSpPr>
        <p:spPr bwMode="auto">
          <a:xfrm flipH="1" flipV="1">
            <a:off x="941388" y="4487863"/>
            <a:ext cx="733425" cy="38735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直线连接符 12"/>
          <p:cNvCxnSpPr>
            <a:cxnSpLocks noChangeShapeType="1"/>
            <a:stCxn id="9" idx="7"/>
            <a:endCxn id="5" idx="3"/>
          </p:cNvCxnSpPr>
          <p:nvPr/>
        </p:nvCxnSpPr>
        <p:spPr bwMode="auto">
          <a:xfrm flipV="1">
            <a:off x="941388" y="3946525"/>
            <a:ext cx="733425" cy="928688"/>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0" name="椭圆 59"/>
          <p:cNvSpPr>
            <a:spLocks noChangeArrowheads="1"/>
          </p:cNvSpPr>
          <p:nvPr/>
        </p:nvSpPr>
        <p:spPr bwMode="auto">
          <a:xfrm>
            <a:off x="3101975" y="3732213"/>
            <a:ext cx="287338" cy="214312"/>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1" name="椭圆 60"/>
          <p:cNvSpPr>
            <a:spLocks noChangeArrowheads="1"/>
          </p:cNvSpPr>
          <p:nvPr/>
        </p:nvSpPr>
        <p:spPr bwMode="auto">
          <a:xfrm>
            <a:off x="4038600" y="3732213"/>
            <a:ext cx="287338" cy="214312"/>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2" name="椭圆 61"/>
          <p:cNvSpPr>
            <a:spLocks noChangeArrowheads="1"/>
          </p:cNvSpPr>
          <p:nvPr/>
        </p:nvSpPr>
        <p:spPr bwMode="auto">
          <a:xfrm>
            <a:off x="3101975" y="4270375"/>
            <a:ext cx="287338" cy="217488"/>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3" name="椭圆 62"/>
          <p:cNvSpPr>
            <a:spLocks noChangeArrowheads="1"/>
          </p:cNvSpPr>
          <p:nvPr/>
        </p:nvSpPr>
        <p:spPr bwMode="auto">
          <a:xfrm>
            <a:off x="4038600" y="4270375"/>
            <a:ext cx="287338" cy="217488"/>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4" name="椭圆 63"/>
          <p:cNvSpPr>
            <a:spLocks noChangeArrowheads="1"/>
          </p:cNvSpPr>
          <p:nvPr/>
        </p:nvSpPr>
        <p:spPr bwMode="auto">
          <a:xfrm>
            <a:off x="4038600" y="481171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5" name="椭圆 64"/>
          <p:cNvSpPr>
            <a:spLocks noChangeArrowheads="1"/>
          </p:cNvSpPr>
          <p:nvPr/>
        </p:nvSpPr>
        <p:spPr bwMode="auto">
          <a:xfrm>
            <a:off x="3101975" y="481171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66" name="直线连接符 65"/>
          <p:cNvCxnSpPr>
            <a:cxnSpLocks noChangeShapeType="1"/>
            <a:stCxn id="63" idx="1"/>
            <a:endCxn id="60" idx="5"/>
          </p:cNvCxnSpPr>
          <p:nvPr/>
        </p:nvCxnSpPr>
        <p:spPr bwMode="auto">
          <a:xfrm flipH="1" flipV="1">
            <a:off x="3348038" y="3914775"/>
            <a:ext cx="733425" cy="388938"/>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7" name="直线连接符 66"/>
          <p:cNvCxnSpPr>
            <a:cxnSpLocks noChangeShapeType="1"/>
            <a:stCxn id="64" idx="2"/>
            <a:endCxn id="65" idx="6"/>
          </p:cNvCxnSpPr>
          <p:nvPr/>
        </p:nvCxnSpPr>
        <p:spPr bwMode="auto">
          <a:xfrm flipH="1">
            <a:off x="3389313" y="4918075"/>
            <a:ext cx="649287" cy="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8" name="直线连接符 67"/>
          <p:cNvCxnSpPr>
            <a:cxnSpLocks noChangeShapeType="1"/>
            <a:stCxn id="62" idx="7"/>
            <a:endCxn id="61" idx="3"/>
          </p:cNvCxnSpPr>
          <p:nvPr/>
        </p:nvCxnSpPr>
        <p:spPr bwMode="auto">
          <a:xfrm flipV="1">
            <a:off x="3348038" y="3914775"/>
            <a:ext cx="733425" cy="388938"/>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0" name="椭圆 69"/>
          <p:cNvSpPr>
            <a:spLocks noChangeArrowheads="1"/>
          </p:cNvSpPr>
          <p:nvPr/>
        </p:nvSpPr>
        <p:spPr bwMode="auto">
          <a:xfrm>
            <a:off x="684213" y="1538288"/>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1" name="椭圆 70"/>
          <p:cNvSpPr>
            <a:spLocks noChangeArrowheads="1"/>
          </p:cNvSpPr>
          <p:nvPr/>
        </p:nvSpPr>
        <p:spPr bwMode="auto">
          <a:xfrm>
            <a:off x="1620838" y="1538288"/>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2" name="椭圆 71"/>
          <p:cNvSpPr>
            <a:spLocks noChangeArrowheads="1"/>
          </p:cNvSpPr>
          <p:nvPr/>
        </p:nvSpPr>
        <p:spPr bwMode="auto">
          <a:xfrm>
            <a:off x="684213" y="2078038"/>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3" name="椭圆 72"/>
          <p:cNvSpPr>
            <a:spLocks noChangeArrowheads="1"/>
          </p:cNvSpPr>
          <p:nvPr/>
        </p:nvSpPr>
        <p:spPr bwMode="auto">
          <a:xfrm>
            <a:off x="1620838" y="207962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4" name="椭圆 73"/>
          <p:cNvSpPr>
            <a:spLocks noChangeArrowheads="1"/>
          </p:cNvSpPr>
          <p:nvPr/>
        </p:nvSpPr>
        <p:spPr bwMode="auto">
          <a:xfrm>
            <a:off x="1620838" y="2617788"/>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5" name="椭圆 74"/>
          <p:cNvSpPr>
            <a:spLocks noChangeArrowheads="1"/>
          </p:cNvSpPr>
          <p:nvPr/>
        </p:nvSpPr>
        <p:spPr bwMode="auto">
          <a:xfrm>
            <a:off x="684213" y="2617788"/>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77" name="直线连接符 76"/>
          <p:cNvCxnSpPr>
            <a:cxnSpLocks noChangeShapeType="1"/>
            <a:stCxn id="73" idx="2"/>
            <a:endCxn id="72" idx="6"/>
          </p:cNvCxnSpPr>
          <p:nvPr/>
        </p:nvCxnSpPr>
        <p:spPr bwMode="auto">
          <a:xfrm flipH="1" flipV="1">
            <a:off x="971550" y="2185988"/>
            <a:ext cx="649288" cy="1587"/>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直线连接符 77"/>
          <p:cNvCxnSpPr>
            <a:cxnSpLocks noChangeShapeType="1"/>
            <a:stCxn id="70" idx="6"/>
            <a:endCxn id="71" idx="2"/>
          </p:cNvCxnSpPr>
          <p:nvPr/>
        </p:nvCxnSpPr>
        <p:spPr bwMode="auto">
          <a:xfrm flipV="1">
            <a:off x="971550" y="1646238"/>
            <a:ext cx="649288" cy="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9" name="直线连接符 78"/>
          <p:cNvCxnSpPr>
            <a:cxnSpLocks noChangeShapeType="1"/>
            <a:stCxn id="74" idx="2"/>
            <a:endCxn id="75" idx="6"/>
          </p:cNvCxnSpPr>
          <p:nvPr/>
        </p:nvCxnSpPr>
        <p:spPr bwMode="auto">
          <a:xfrm flipH="1">
            <a:off x="971550" y="2725738"/>
            <a:ext cx="649288" cy="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0" name="椭圆 79"/>
          <p:cNvSpPr>
            <a:spLocks noChangeArrowheads="1"/>
          </p:cNvSpPr>
          <p:nvPr/>
        </p:nvSpPr>
        <p:spPr bwMode="auto">
          <a:xfrm>
            <a:off x="5334000" y="3732213"/>
            <a:ext cx="287338" cy="214312"/>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1" name="椭圆 80"/>
          <p:cNvSpPr>
            <a:spLocks noChangeArrowheads="1"/>
          </p:cNvSpPr>
          <p:nvPr/>
        </p:nvSpPr>
        <p:spPr bwMode="auto">
          <a:xfrm>
            <a:off x="6270625" y="3732213"/>
            <a:ext cx="287338" cy="214312"/>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2" name="椭圆 81"/>
          <p:cNvSpPr>
            <a:spLocks noChangeArrowheads="1"/>
          </p:cNvSpPr>
          <p:nvPr/>
        </p:nvSpPr>
        <p:spPr bwMode="auto">
          <a:xfrm>
            <a:off x="5334000" y="4270375"/>
            <a:ext cx="287338" cy="217488"/>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3" name="椭圆 82"/>
          <p:cNvSpPr>
            <a:spLocks noChangeArrowheads="1"/>
          </p:cNvSpPr>
          <p:nvPr/>
        </p:nvSpPr>
        <p:spPr bwMode="auto">
          <a:xfrm>
            <a:off x="6270625" y="4270375"/>
            <a:ext cx="287338" cy="217488"/>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4" name="椭圆 83"/>
          <p:cNvSpPr>
            <a:spLocks noChangeArrowheads="1"/>
          </p:cNvSpPr>
          <p:nvPr/>
        </p:nvSpPr>
        <p:spPr bwMode="auto">
          <a:xfrm>
            <a:off x="6270625" y="481171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5" name="椭圆 84"/>
          <p:cNvSpPr>
            <a:spLocks noChangeArrowheads="1"/>
          </p:cNvSpPr>
          <p:nvPr/>
        </p:nvSpPr>
        <p:spPr bwMode="auto">
          <a:xfrm>
            <a:off x="5334000" y="481171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87" name="直线连接符 86"/>
          <p:cNvCxnSpPr>
            <a:cxnSpLocks noChangeShapeType="1"/>
            <a:stCxn id="83" idx="2"/>
            <a:endCxn id="82" idx="6"/>
          </p:cNvCxnSpPr>
          <p:nvPr/>
        </p:nvCxnSpPr>
        <p:spPr bwMode="auto">
          <a:xfrm flipH="1" flipV="1">
            <a:off x="5621338" y="4379913"/>
            <a:ext cx="649287" cy="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8" name="直线连接符 87"/>
          <p:cNvCxnSpPr>
            <a:cxnSpLocks noChangeShapeType="1"/>
            <a:stCxn id="85" idx="7"/>
            <a:endCxn id="81" idx="3"/>
          </p:cNvCxnSpPr>
          <p:nvPr/>
        </p:nvCxnSpPr>
        <p:spPr bwMode="auto">
          <a:xfrm flipV="1">
            <a:off x="5580063" y="3914775"/>
            <a:ext cx="733425" cy="92710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9" name="直线连接符 88"/>
          <p:cNvCxnSpPr>
            <a:cxnSpLocks noChangeShapeType="1"/>
            <a:stCxn id="84" idx="1"/>
            <a:endCxn id="80" idx="5"/>
          </p:cNvCxnSpPr>
          <p:nvPr/>
        </p:nvCxnSpPr>
        <p:spPr bwMode="auto">
          <a:xfrm flipH="1" flipV="1">
            <a:off x="5580063" y="3914775"/>
            <a:ext cx="733425" cy="92710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0" name="椭圆 89"/>
          <p:cNvSpPr>
            <a:spLocks noChangeArrowheads="1"/>
          </p:cNvSpPr>
          <p:nvPr/>
        </p:nvSpPr>
        <p:spPr bwMode="auto">
          <a:xfrm>
            <a:off x="5334000" y="151606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1" name="椭圆 90"/>
          <p:cNvSpPr>
            <a:spLocks noChangeArrowheads="1"/>
          </p:cNvSpPr>
          <p:nvPr/>
        </p:nvSpPr>
        <p:spPr bwMode="auto">
          <a:xfrm>
            <a:off x="6270625" y="151606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2" name="椭圆 91"/>
          <p:cNvSpPr>
            <a:spLocks noChangeArrowheads="1"/>
          </p:cNvSpPr>
          <p:nvPr/>
        </p:nvSpPr>
        <p:spPr bwMode="auto">
          <a:xfrm>
            <a:off x="5334000" y="2055813"/>
            <a:ext cx="287338" cy="217487"/>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3" name="椭圆 92"/>
          <p:cNvSpPr>
            <a:spLocks noChangeArrowheads="1"/>
          </p:cNvSpPr>
          <p:nvPr/>
        </p:nvSpPr>
        <p:spPr bwMode="auto">
          <a:xfrm>
            <a:off x="6270625" y="2055813"/>
            <a:ext cx="287338" cy="217487"/>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4" name="椭圆 93"/>
          <p:cNvSpPr>
            <a:spLocks noChangeArrowheads="1"/>
          </p:cNvSpPr>
          <p:nvPr/>
        </p:nvSpPr>
        <p:spPr bwMode="auto">
          <a:xfrm>
            <a:off x="6270625" y="259715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5" name="椭圆 94"/>
          <p:cNvSpPr>
            <a:spLocks noChangeArrowheads="1"/>
          </p:cNvSpPr>
          <p:nvPr/>
        </p:nvSpPr>
        <p:spPr bwMode="auto">
          <a:xfrm>
            <a:off x="5334000" y="259715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97" name="直线连接符 96"/>
          <p:cNvCxnSpPr>
            <a:cxnSpLocks noChangeShapeType="1"/>
            <a:stCxn id="93" idx="3"/>
            <a:endCxn id="95" idx="7"/>
          </p:cNvCxnSpPr>
          <p:nvPr/>
        </p:nvCxnSpPr>
        <p:spPr bwMode="auto">
          <a:xfrm flipH="1">
            <a:off x="5580063" y="2241550"/>
            <a:ext cx="733425" cy="385763"/>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8" name="直线连接符 97"/>
          <p:cNvCxnSpPr>
            <a:cxnSpLocks noChangeShapeType="1"/>
            <a:stCxn id="92" idx="7"/>
            <a:endCxn id="91" idx="3"/>
          </p:cNvCxnSpPr>
          <p:nvPr/>
        </p:nvCxnSpPr>
        <p:spPr bwMode="auto">
          <a:xfrm flipV="1">
            <a:off x="5580063" y="1700213"/>
            <a:ext cx="733425" cy="388937"/>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9" name="直线连接符 98"/>
          <p:cNvCxnSpPr>
            <a:cxnSpLocks noChangeShapeType="1"/>
            <a:stCxn id="94" idx="1"/>
            <a:endCxn id="90" idx="5"/>
          </p:cNvCxnSpPr>
          <p:nvPr/>
        </p:nvCxnSpPr>
        <p:spPr bwMode="auto">
          <a:xfrm flipH="1" flipV="1">
            <a:off x="5580063" y="1700213"/>
            <a:ext cx="733425" cy="92710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00" name="椭圆 99"/>
          <p:cNvSpPr>
            <a:spLocks noChangeArrowheads="1"/>
          </p:cNvSpPr>
          <p:nvPr/>
        </p:nvSpPr>
        <p:spPr bwMode="auto">
          <a:xfrm>
            <a:off x="3101975" y="151606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1" name="椭圆 100"/>
          <p:cNvSpPr>
            <a:spLocks noChangeArrowheads="1"/>
          </p:cNvSpPr>
          <p:nvPr/>
        </p:nvSpPr>
        <p:spPr bwMode="auto">
          <a:xfrm>
            <a:off x="4038600" y="151606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2" name="椭圆 101"/>
          <p:cNvSpPr>
            <a:spLocks noChangeArrowheads="1"/>
          </p:cNvSpPr>
          <p:nvPr/>
        </p:nvSpPr>
        <p:spPr bwMode="auto">
          <a:xfrm>
            <a:off x="3101975" y="205581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3" name="椭圆 102"/>
          <p:cNvSpPr>
            <a:spLocks noChangeArrowheads="1"/>
          </p:cNvSpPr>
          <p:nvPr/>
        </p:nvSpPr>
        <p:spPr bwMode="auto">
          <a:xfrm>
            <a:off x="4038600" y="2055813"/>
            <a:ext cx="287338" cy="217487"/>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4" name="椭圆 103"/>
          <p:cNvSpPr>
            <a:spLocks noChangeArrowheads="1"/>
          </p:cNvSpPr>
          <p:nvPr/>
        </p:nvSpPr>
        <p:spPr bwMode="auto">
          <a:xfrm>
            <a:off x="4038600" y="259556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5" name="椭圆 104"/>
          <p:cNvSpPr>
            <a:spLocks noChangeArrowheads="1"/>
          </p:cNvSpPr>
          <p:nvPr/>
        </p:nvSpPr>
        <p:spPr bwMode="auto">
          <a:xfrm>
            <a:off x="3101975" y="259556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07" name="直线连接符 106"/>
          <p:cNvCxnSpPr>
            <a:cxnSpLocks noChangeShapeType="1"/>
            <a:stCxn id="103" idx="3"/>
            <a:endCxn id="105" idx="7"/>
          </p:cNvCxnSpPr>
          <p:nvPr/>
        </p:nvCxnSpPr>
        <p:spPr bwMode="auto">
          <a:xfrm flipH="1">
            <a:off x="3348038" y="2239963"/>
            <a:ext cx="733425" cy="38735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直线连接符 107"/>
          <p:cNvCxnSpPr>
            <a:cxnSpLocks noChangeShapeType="1"/>
            <a:stCxn id="100" idx="6"/>
            <a:endCxn id="101" idx="2"/>
          </p:cNvCxnSpPr>
          <p:nvPr/>
        </p:nvCxnSpPr>
        <p:spPr bwMode="auto">
          <a:xfrm flipV="1">
            <a:off x="3389313" y="1624013"/>
            <a:ext cx="649287" cy="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9" name="直线连接符 108"/>
          <p:cNvCxnSpPr>
            <a:cxnSpLocks noChangeShapeType="1"/>
            <a:stCxn id="104" idx="1"/>
            <a:endCxn id="102" idx="5"/>
          </p:cNvCxnSpPr>
          <p:nvPr/>
        </p:nvCxnSpPr>
        <p:spPr bwMode="auto">
          <a:xfrm flipH="1" flipV="1">
            <a:off x="3348038" y="2239963"/>
            <a:ext cx="733425" cy="387350"/>
          </a:xfrm>
          <a:prstGeom prst="line">
            <a:avLst/>
          </a:prstGeom>
          <a:noFill/>
          <a:ln w="381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9" name="文本框 68"/>
          <p:cNvSpPr txBox="1"/>
          <p:nvPr/>
        </p:nvSpPr>
        <p:spPr>
          <a:xfrm>
            <a:off x="7308850" y="2725738"/>
            <a:ext cx="158432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12   2    4</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8    7    6</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7    5    2</a:t>
            </a:r>
          </a:p>
        </p:txBody>
      </p:sp>
      <p:sp>
        <p:nvSpPr>
          <p:cNvPr id="61497" name="文本框 9"/>
          <p:cNvSpPr txBox="1">
            <a:spLocks noChangeArrowheads="1"/>
          </p:cNvSpPr>
          <p:nvPr/>
        </p:nvSpPr>
        <p:spPr bwMode="auto">
          <a:xfrm>
            <a:off x="1042988" y="2997200"/>
            <a:ext cx="720725"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a:ea typeface="黑体" panose="02010609060101010101" pitchFamily="49" charset="-122"/>
              </a:rPr>
              <a:t>21</a:t>
            </a:r>
            <a:endParaRPr kumimoji="1" lang="zh-CN" altLang="en-US">
              <a:ea typeface="黑体" panose="02010609060101010101" pitchFamily="49" charset="-122"/>
            </a:endParaRPr>
          </a:p>
        </p:txBody>
      </p:sp>
      <p:sp>
        <p:nvSpPr>
          <p:cNvPr id="61498" name="文本框 75"/>
          <p:cNvSpPr txBox="1">
            <a:spLocks noChangeArrowheads="1"/>
          </p:cNvSpPr>
          <p:nvPr/>
        </p:nvSpPr>
        <p:spPr bwMode="auto">
          <a:xfrm>
            <a:off x="3492500" y="2997200"/>
            <a:ext cx="719138"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a:ea typeface="黑体" panose="02010609060101010101" pitchFamily="49" charset="-122"/>
              </a:rPr>
              <a:t>23</a:t>
            </a:r>
            <a:endParaRPr kumimoji="1" lang="zh-CN" altLang="en-US">
              <a:ea typeface="黑体" panose="02010609060101010101" pitchFamily="49" charset="-122"/>
            </a:endParaRPr>
          </a:p>
        </p:txBody>
      </p:sp>
      <p:sp>
        <p:nvSpPr>
          <p:cNvPr id="61499" name="文本框 85"/>
          <p:cNvSpPr txBox="1">
            <a:spLocks noChangeArrowheads="1"/>
          </p:cNvSpPr>
          <p:nvPr/>
        </p:nvSpPr>
        <p:spPr bwMode="auto">
          <a:xfrm>
            <a:off x="5724525" y="2997200"/>
            <a:ext cx="719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a:ea typeface="黑体" panose="02010609060101010101" pitchFamily="49" charset="-122"/>
              </a:rPr>
              <a:t>15</a:t>
            </a:r>
            <a:endParaRPr kumimoji="1" lang="zh-CN" altLang="en-US">
              <a:ea typeface="黑体" panose="02010609060101010101" pitchFamily="49" charset="-122"/>
            </a:endParaRPr>
          </a:p>
        </p:txBody>
      </p:sp>
      <p:sp>
        <p:nvSpPr>
          <p:cNvPr id="61500" name="文本框 95"/>
          <p:cNvSpPr txBox="1">
            <a:spLocks noChangeArrowheads="1"/>
          </p:cNvSpPr>
          <p:nvPr/>
        </p:nvSpPr>
        <p:spPr bwMode="auto">
          <a:xfrm>
            <a:off x="1042988" y="5211763"/>
            <a:ext cx="720725" cy="4619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a:ea typeface="黑体" panose="02010609060101010101" pitchFamily="49" charset="-122"/>
              </a:rPr>
              <a:t>17</a:t>
            </a:r>
            <a:endParaRPr kumimoji="1" lang="zh-CN" altLang="en-US">
              <a:ea typeface="黑体" panose="02010609060101010101" pitchFamily="49" charset="-122"/>
            </a:endParaRPr>
          </a:p>
        </p:txBody>
      </p:sp>
      <p:sp>
        <p:nvSpPr>
          <p:cNvPr id="61501" name="文本框 105"/>
          <p:cNvSpPr txBox="1">
            <a:spLocks noChangeArrowheads="1"/>
          </p:cNvSpPr>
          <p:nvPr/>
        </p:nvSpPr>
        <p:spPr bwMode="auto">
          <a:xfrm>
            <a:off x="3492500" y="5211763"/>
            <a:ext cx="719138" cy="4619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a:ea typeface="黑体" panose="02010609060101010101" pitchFamily="49" charset="-122"/>
              </a:rPr>
              <a:t>12</a:t>
            </a:r>
            <a:endParaRPr kumimoji="1" lang="zh-CN" altLang="en-US">
              <a:ea typeface="黑体" panose="02010609060101010101" pitchFamily="49" charset="-122"/>
            </a:endParaRPr>
          </a:p>
        </p:txBody>
      </p:sp>
      <p:sp>
        <p:nvSpPr>
          <p:cNvPr id="61502" name="文本框 109"/>
          <p:cNvSpPr txBox="1">
            <a:spLocks noChangeArrowheads="1"/>
          </p:cNvSpPr>
          <p:nvPr/>
        </p:nvSpPr>
        <p:spPr bwMode="auto">
          <a:xfrm>
            <a:off x="5724525" y="5211763"/>
            <a:ext cx="719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a:ea typeface="黑体" panose="02010609060101010101" pitchFamily="49" charset="-122"/>
              </a:rPr>
              <a:t>18</a:t>
            </a:r>
            <a:endParaRPr kumimoji="1" lang="zh-CN" altLang="en-US">
              <a:ea typeface="黑体" panose="02010609060101010101"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p:txBody>
          <a:bodyPr/>
          <a:lstStyle/>
          <a:p>
            <a:r>
              <a:rPr lang="en-US" altLang="zh-CN" smtClean="0">
                <a:ea typeface="黑体" panose="02010609060101010101" pitchFamily="49" charset="-122"/>
              </a:rPr>
              <a:t>4000</a:t>
            </a:r>
            <a:r>
              <a:rPr lang="zh-CN" altLang="en-US" smtClean="0">
                <a:ea typeface="黑体" panose="02010609060101010101" pitchFamily="49" charset="-122"/>
              </a:rPr>
              <a:t>辆车，要从</a:t>
            </a:r>
            <a:r>
              <a:rPr lang="en-US" altLang="zh-CN" smtClean="0">
                <a:ea typeface="黑体" panose="02010609060101010101" pitchFamily="49" charset="-122"/>
              </a:rPr>
              <a:t>A</a:t>
            </a:r>
            <a:r>
              <a:rPr lang="zh-CN" altLang="en-US" smtClean="0">
                <a:ea typeface="黑体" panose="02010609060101010101" pitchFamily="49" charset="-122"/>
              </a:rPr>
              <a:t>到</a:t>
            </a:r>
            <a:r>
              <a:rPr lang="en-US" altLang="zh-CN" smtClean="0">
                <a:ea typeface="黑体" panose="02010609060101010101" pitchFamily="49" charset="-122"/>
              </a:rPr>
              <a:t>B</a:t>
            </a:r>
          </a:p>
        </p:txBody>
      </p:sp>
      <p:sp>
        <p:nvSpPr>
          <p:cNvPr id="18435" name="Rectangle 3"/>
          <p:cNvSpPr>
            <a:spLocks noGrp="1"/>
          </p:cNvSpPr>
          <p:nvPr>
            <p:ph idx="1"/>
          </p:nvPr>
        </p:nvSpPr>
        <p:spPr>
          <a:xfrm>
            <a:off x="190500" y="4968875"/>
            <a:ext cx="8267700" cy="4648200"/>
          </a:xfrm>
        </p:spPr>
        <p:txBody>
          <a:bodyPr/>
          <a:lstStyle/>
          <a:p>
            <a:r>
              <a:rPr lang="zh-CN" altLang="en-US" sz="2800" smtClean="0">
                <a:ea typeface="黑体" panose="02010609060101010101" pitchFamily="49" charset="-122"/>
              </a:rPr>
              <a:t>此时，若某人要改变，则他的行驶时间</a:t>
            </a:r>
            <a:r>
              <a:rPr lang="en-US" altLang="zh-CN" sz="2800" smtClean="0">
                <a:ea typeface="黑体" panose="02010609060101010101" pitchFamily="49" charset="-122"/>
              </a:rPr>
              <a:t> 2001/100 + 45 &gt; 65</a:t>
            </a:r>
            <a:r>
              <a:rPr lang="zh-CN" altLang="en-US" sz="2800" smtClean="0">
                <a:ea typeface="黑体" panose="02010609060101010101" pitchFamily="49" charset="-122"/>
              </a:rPr>
              <a:t>，因此没人会改变</a:t>
            </a:r>
            <a:endParaRPr lang="en-US" altLang="zh-CN" sz="2800" smtClean="0">
              <a:ea typeface="黑体" panose="02010609060101010101" pitchFamily="49" charset="-122"/>
            </a:endParaRPr>
          </a:p>
        </p:txBody>
      </p:sp>
      <p:pic>
        <p:nvPicPr>
          <p:cNvPr id="18436" name="图片 2" descr="8.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2109788"/>
            <a:ext cx="6419850"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3"/>
          <p:cNvSpPr txBox="1">
            <a:spLocks/>
          </p:cNvSpPr>
          <p:nvPr/>
        </p:nvSpPr>
        <p:spPr bwMode="auto">
          <a:xfrm>
            <a:off x="6516688" y="2330450"/>
            <a:ext cx="2519362"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ClrTx/>
              <a:buFont typeface="Arial" panose="020B0604020202020204" pitchFamily="34" charset="0"/>
              <a:buNone/>
            </a:pPr>
            <a:r>
              <a:rPr lang="zh-CN" altLang="en-US" sz="2800">
                <a:ea typeface="黑体" panose="02010609060101010101" pitchFamily="49" charset="-122"/>
              </a:rPr>
              <a:t>均衡：每条路上</a:t>
            </a:r>
            <a:r>
              <a:rPr lang="en-US" altLang="zh-CN" sz="2800">
                <a:ea typeface="黑体" panose="02010609060101010101" pitchFamily="49" charset="-122"/>
              </a:rPr>
              <a:t>2000 </a:t>
            </a:r>
            <a:r>
              <a:rPr lang="zh-CN" altLang="en-US" sz="2800">
                <a:ea typeface="黑体" panose="02010609060101010101" pitchFamily="49" charset="-122"/>
              </a:rPr>
              <a:t>辆车；</a:t>
            </a:r>
            <a:endParaRPr lang="en-US" altLang="zh-CN" sz="2800">
              <a:ea typeface="黑体" panose="02010609060101010101" pitchFamily="49" charset="-122"/>
            </a:endParaRPr>
          </a:p>
          <a:p>
            <a:pPr>
              <a:buClrTx/>
              <a:buFont typeface="Arial" panose="020B0604020202020204" pitchFamily="34" charset="0"/>
              <a:buNone/>
            </a:pPr>
            <a:r>
              <a:rPr lang="zh-CN" altLang="en-US" sz="2800">
                <a:ea typeface="黑体" panose="02010609060101010101" pitchFamily="49" charset="-122"/>
              </a:rPr>
              <a:t>对每辆车而言，对应回报为</a:t>
            </a:r>
            <a:r>
              <a:rPr lang="en-US" altLang="zh-CN" sz="2800">
                <a:ea typeface="黑体" panose="02010609060101010101" pitchFamily="49" charset="-122"/>
              </a:rPr>
              <a:t>65</a:t>
            </a:r>
          </a:p>
        </p:txBody>
      </p:sp>
      <p:cxnSp>
        <p:nvCxnSpPr>
          <p:cNvPr id="6" name="直线箭头连接符 5"/>
          <p:cNvCxnSpPr>
            <a:cxnSpLocks noChangeShapeType="1"/>
          </p:cNvCxnSpPr>
          <p:nvPr/>
        </p:nvCxnSpPr>
        <p:spPr bwMode="auto">
          <a:xfrm flipV="1">
            <a:off x="1187450" y="2511425"/>
            <a:ext cx="1439863" cy="701675"/>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 name="直线箭头连接符 6"/>
          <p:cNvCxnSpPr>
            <a:cxnSpLocks noChangeShapeType="1"/>
          </p:cNvCxnSpPr>
          <p:nvPr/>
        </p:nvCxnSpPr>
        <p:spPr bwMode="auto">
          <a:xfrm flipV="1">
            <a:off x="3275013" y="3573463"/>
            <a:ext cx="1512887" cy="647700"/>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 name="直线箭头连接符 7"/>
          <p:cNvCxnSpPr>
            <a:cxnSpLocks noChangeShapeType="1"/>
          </p:cNvCxnSpPr>
          <p:nvPr/>
        </p:nvCxnSpPr>
        <p:spPr bwMode="auto">
          <a:xfrm>
            <a:off x="1331913" y="3500438"/>
            <a:ext cx="1511300" cy="647700"/>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直线箭头连接符 8"/>
          <p:cNvCxnSpPr>
            <a:cxnSpLocks noChangeShapeType="1"/>
          </p:cNvCxnSpPr>
          <p:nvPr/>
        </p:nvCxnSpPr>
        <p:spPr bwMode="auto">
          <a:xfrm>
            <a:off x="3568700" y="2511425"/>
            <a:ext cx="1511300" cy="701675"/>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椭圆 69"/>
          <p:cNvSpPr>
            <a:spLocks noChangeArrowheads="1"/>
          </p:cNvSpPr>
          <p:nvPr/>
        </p:nvSpPr>
        <p:spPr bwMode="auto">
          <a:xfrm>
            <a:off x="1042988" y="1947863"/>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ea typeface="黑体" pitchFamily="49" charset="-122"/>
              </a:rPr>
              <a:t>a</a:t>
            </a:r>
            <a:endParaRPr kumimoji="1" lang="zh-CN" altLang="en-US">
              <a:ea typeface="黑体" pitchFamily="49" charset="-122"/>
            </a:endParaRPr>
          </a:p>
        </p:txBody>
      </p:sp>
      <p:sp>
        <p:nvSpPr>
          <p:cNvPr id="71" name="椭圆 70"/>
          <p:cNvSpPr>
            <a:spLocks noChangeArrowheads="1"/>
          </p:cNvSpPr>
          <p:nvPr/>
        </p:nvSpPr>
        <p:spPr bwMode="auto">
          <a:xfrm>
            <a:off x="1979613" y="1947863"/>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72" name="椭圆 71"/>
          <p:cNvSpPr>
            <a:spLocks noChangeArrowheads="1"/>
          </p:cNvSpPr>
          <p:nvPr/>
        </p:nvSpPr>
        <p:spPr bwMode="auto">
          <a:xfrm>
            <a:off x="1042988" y="2487613"/>
            <a:ext cx="287337" cy="217487"/>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73" name="椭圆 72"/>
          <p:cNvSpPr>
            <a:spLocks noChangeArrowheads="1"/>
          </p:cNvSpPr>
          <p:nvPr/>
        </p:nvSpPr>
        <p:spPr bwMode="auto">
          <a:xfrm>
            <a:off x="1979613" y="2489200"/>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74" name="椭圆 73"/>
          <p:cNvSpPr>
            <a:spLocks noChangeArrowheads="1"/>
          </p:cNvSpPr>
          <p:nvPr/>
        </p:nvSpPr>
        <p:spPr bwMode="auto">
          <a:xfrm>
            <a:off x="1979613" y="3027363"/>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75" name="椭圆 74"/>
          <p:cNvSpPr>
            <a:spLocks noChangeArrowheads="1"/>
          </p:cNvSpPr>
          <p:nvPr/>
        </p:nvSpPr>
        <p:spPr bwMode="auto">
          <a:xfrm>
            <a:off x="1042988" y="3027363"/>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77" name="直线连接符 76"/>
          <p:cNvCxnSpPr>
            <a:cxnSpLocks noChangeShapeType="1"/>
            <a:stCxn id="73" idx="1"/>
            <a:endCxn id="70" idx="5"/>
          </p:cNvCxnSpPr>
          <p:nvPr/>
        </p:nvCxnSpPr>
        <p:spPr bwMode="auto">
          <a:xfrm flipH="1" flipV="1">
            <a:off x="1289050" y="2132013"/>
            <a:ext cx="733425" cy="38735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直线连接符 77"/>
          <p:cNvCxnSpPr>
            <a:cxnSpLocks noChangeShapeType="1"/>
            <a:stCxn id="70" idx="6"/>
            <a:endCxn id="71" idx="2"/>
          </p:cNvCxnSpPr>
          <p:nvPr/>
        </p:nvCxnSpPr>
        <p:spPr bwMode="auto">
          <a:xfrm flipV="1">
            <a:off x="1330325" y="2055813"/>
            <a:ext cx="649288" cy="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9" name="直线连接符 78"/>
          <p:cNvCxnSpPr>
            <a:cxnSpLocks noChangeShapeType="1"/>
            <a:stCxn id="74" idx="1"/>
            <a:endCxn id="70" idx="4"/>
          </p:cNvCxnSpPr>
          <p:nvPr/>
        </p:nvCxnSpPr>
        <p:spPr bwMode="auto">
          <a:xfrm flipH="1" flipV="1">
            <a:off x="1187450" y="2163763"/>
            <a:ext cx="835025" cy="89535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9" name="文本框 68"/>
          <p:cNvSpPr txBox="1"/>
          <p:nvPr/>
        </p:nvSpPr>
        <p:spPr>
          <a:xfrm>
            <a:off x="2555875" y="1893888"/>
            <a:ext cx="158432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12   2    4</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8    7    6</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7    5    2</a:t>
            </a:r>
          </a:p>
        </p:txBody>
      </p:sp>
      <p:sp>
        <p:nvSpPr>
          <p:cNvPr id="111" name="文本框 110"/>
          <p:cNvSpPr txBox="1"/>
          <p:nvPr/>
        </p:nvSpPr>
        <p:spPr>
          <a:xfrm>
            <a:off x="468313" y="1893888"/>
            <a:ext cx="35877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0 </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0 </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0 </a:t>
            </a:r>
          </a:p>
        </p:txBody>
      </p:sp>
      <p:sp>
        <p:nvSpPr>
          <p:cNvPr id="19" name="文本框 18"/>
          <p:cNvSpPr txBox="1">
            <a:spLocks noChangeArrowheads="1"/>
          </p:cNvSpPr>
          <p:nvPr/>
        </p:nvSpPr>
        <p:spPr bwMode="auto">
          <a:xfrm>
            <a:off x="2627313" y="1570038"/>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买方估值</a:t>
            </a:r>
          </a:p>
        </p:txBody>
      </p:sp>
      <p:sp>
        <p:nvSpPr>
          <p:cNvPr id="112" name="文本框 111"/>
          <p:cNvSpPr txBox="1">
            <a:spLocks noChangeArrowheads="1"/>
          </p:cNvSpPr>
          <p:nvPr/>
        </p:nvSpPr>
        <p:spPr bwMode="auto">
          <a:xfrm>
            <a:off x="179388" y="1570038"/>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卖方价格</a:t>
            </a:r>
          </a:p>
        </p:txBody>
      </p:sp>
      <p:sp>
        <p:nvSpPr>
          <p:cNvPr id="20" name="文本框 19"/>
          <p:cNvSpPr txBox="1">
            <a:spLocks noChangeArrowheads="1"/>
          </p:cNvSpPr>
          <p:nvPr/>
        </p:nvSpPr>
        <p:spPr bwMode="auto">
          <a:xfrm>
            <a:off x="971550" y="3460750"/>
            <a:ext cx="1512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ea typeface="黑体" panose="02010609060101010101" pitchFamily="49" charset="-122"/>
              </a:rPr>
              <a:t>偏好卖家图</a:t>
            </a:r>
          </a:p>
        </p:txBody>
      </p:sp>
      <p:sp>
        <p:nvSpPr>
          <p:cNvPr id="113" name="椭圆 112"/>
          <p:cNvSpPr>
            <a:spLocks noChangeArrowheads="1"/>
          </p:cNvSpPr>
          <p:nvPr/>
        </p:nvSpPr>
        <p:spPr bwMode="auto">
          <a:xfrm>
            <a:off x="5867400" y="194786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114" name="椭圆 113"/>
          <p:cNvSpPr>
            <a:spLocks noChangeArrowheads="1"/>
          </p:cNvSpPr>
          <p:nvPr/>
        </p:nvSpPr>
        <p:spPr bwMode="auto">
          <a:xfrm>
            <a:off x="6804025" y="194786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115" name="椭圆 114"/>
          <p:cNvSpPr>
            <a:spLocks noChangeArrowheads="1"/>
          </p:cNvSpPr>
          <p:nvPr/>
        </p:nvSpPr>
        <p:spPr bwMode="auto">
          <a:xfrm>
            <a:off x="5867400" y="2487613"/>
            <a:ext cx="287338" cy="217487"/>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116" name="椭圆 115"/>
          <p:cNvSpPr>
            <a:spLocks noChangeArrowheads="1"/>
          </p:cNvSpPr>
          <p:nvPr/>
        </p:nvSpPr>
        <p:spPr bwMode="auto">
          <a:xfrm>
            <a:off x="6804025" y="248920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117" name="椭圆 116"/>
          <p:cNvSpPr>
            <a:spLocks noChangeArrowheads="1"/>
          </p:cNvSpPr>
          <p:nvPr/>
        </p:nvSpPr>
        <p:spPr bwMode="auto">
          <a:xfrm>
            <a:off x="6804025" y="302736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118" name="椭圆 117"/>
          <p:cNvSpPr>
            <a:spLocks noChangeArrowheads="1"/>
          </p:cNvSpPr>
          <p:nvPr/>
        </p:nvSpPr>
        <p:spPr bwMode="auto">
          <a:xfrm>
            <a:off x="5867400" y="3027363"/>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19" name="直线连接符 118"/>
          <p:cNvCxnSpPr>
            <a:cxnSpLocks noChangeShapeType="1"/>
            <a:stCxn id="116" idx="1"/>
            <a:endCxn id="113" idx="5"/>
          </p:cNvCxnSpPr>
          <p:nvPr/>
        </p:nvCxnSpPr>
        <p:spPr bwMode="auto">
          <a:xfrm flipH="1" flipV="1">
            <a:off x="6113463" y="2132013"/>
            <a:ext cx="733425" cy="38735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0" name="直线连接符 119"/>
          <p:cNvCxnSpPr>
            <a:cxnSpLocks noChangeShapeType="1"/>
            <a:stCxn id="113" idx="6"/>
            <a:endCxn id="114" idx="2"/>
          </p:cNvCxnSpPr>
          <p:nvPr/>
        </p:nvCxnSpPr>
        <p:spPr bwMode="auto">
          <a:xfrm flipV="1">
            <a:off x="6154738" y="2055813"/>
            <a:ext cx="649287" cy="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直线连接符 120"/>
          <p:cNvCxnSpPr>
            <a:cxnSpLocks noChangeShapeType="1"/>
            <a:stCxn id="117" idx="1"/>
            <a:endCxn id="113" idx="4"/>
          </p:cNvCxnSpPr>
          <p:nvPr/>
        </p:nvCxnSpPr>
        <p:spPr bwMode="auto">
          <a:xfrm flipH="1" flipV="1">
            <a:off x="6011863" y="2163763"/>
            <a:ext cx="835025" cy="89535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2" name="文本框 121"/>
          <p:cNvSpPr txBox="1"/>
          <p:nvPr/>
        </p:nvSpPr>
        <p:spPr>
          <a:xfrm>
            <a:off x="7380288" y="1893888"/>
            <a:ext cx="158432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12   2    4</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8    7    6</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7    5    2</a:t>
            </a:r>
          </a:p>
        </p:txBody>
      </p:sp>
      <p:sp>
        <p:nvSpPr>
          <p:cNvPr id="123" name="文本框 122"/>
          <p:cNvSpPr txBox="1"/>
          <p:nvPr/>
        </p:nvSpPr>
        <p:spPr>
          <a:xfrm>
            <a:off x="5292725" y="1893888"/>
            <a:ext cx="35877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1 </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0 </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0 </a:t>
            </a:r>
          </a:p>
        </p:txBody>
      </p:sp>
      <p:sp>
        <p:nvSpPr>
          <p:cNvPr id="124" name="文本框 123"/>
          <p:cNvSpPr txBox="1">
            <a:spLocks noChangeArrowheads="1"/>
          </p:cNvSpPr>
          <p:nvPr/>
        </p:nvSpPr>
        <p:spPr bwMode="auto">
          <a:xfrm>
            <a:off x="7451725" y="1570038"/>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买方估值</a:t>
            </a:r>
          </a:p>
        </p:txBody>
      </p:sp>
      <p:sp>
        <p:nvSpPr>
          <p:cNvPr id="125" name="文本框 124"/>
          <p:cNvSpPr txBox="1">
            <a:spLocks noChangeArrowheads="1"/>
          </p:cNvSpPr>
          <p:nvPr/>
        </p:nvSpPr>
        <p:spPr bwMode="auto">
          <a:xfrm>
            <a:off x="5003800" y="1570038"/>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卖方价格</a:t>
            </a:r>
          </a:p>
        </p:txBody>
      </p:sp>
      <p:sp>
        <p:nvSpPr>
          <p:cNvPr id="126" name="文本框 125"/>
          <p:cNvSpPr txBox="1">
            <a:spLocks noChangeArrowheads="1"/>
          </p:cNvSpPr>
          <p:nvPr/>
        </p:nvSpPr>
        <p:spPr bwMode="auto">
          <a:xfrm>
            <a:off x="5795963" y="3460750"/>
            <a:ext cx="1512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ea typeface="黑体" panose="02010609060101010101" pitchFamily="49" charset="-122"/>
              </a:rPr>
              <a:t>偏好卖家图</a:t>
            </a:r>
          </a:p>
        </p:txBody>
      </p:sp>
      <p:cxnSp>
        <p:nvCxnSpPr>
          <p:cNvPr id="127" name="直线连接符 126"/>
          <p:cNvCxnSpPr>
            <a:cxnSpLocks noChangeShapeType="1"/>
            <a:stCxn id="116" idx="2"/>
            <a:endCxn id="115" idx="6"/>
          </p:cNvCxnSpPr>
          <p:nvPr/>
        </p:nvCxnSpPr>
        <p:spPr bwMode="auto">
          <a:xfrm flipH="1" flipV="1">
            <a:off x="6154738" y="2595563"/>
            <a:ext cx="649287" cy="1587"/>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9" name="椭圆 128"/>
          <p:cNvSpPr>
            <a:spLocks noChangeArrowheads="1"/>
          </p:cNvSpPr>
          <p:nvPr/>
        </p:nvSpPr>
        <p:spPr bwMode="auto">
          <a:xfrm>
            <a:off x="5867400" y="454025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C00000"/>
                </a:solidFill>
                <a:ea typeface="黑体" pitchFamily="49" charset="-122"/>
              </a:rPr>
              <a:t>a</a:t>
            </a:r>
            <a:endParaRPr kumimoji="1" lang="zh-CN" altLang="en-US">
              <a:solidFill>
                <a:srgbClr val="C00000"/>
              </a:solidFill>
              <a:ea typeface="黑体" pitchFamily="49" charset="-122"/>
            </a:endParaRPr>
          </a:p>
        </p:txBody>
      </p:sp>
      <p:sp>
        <p:nvSpPr>
          <p:cNvPr id="130" name="椭圆 129"/>
          <p:cNvSpPr>
            <a:spLocks noChangeArrowheads="1"/>
          </p:cNvSpPr>
          <p:nvPr/>
        </p:nvSpPr>
        <p:spPr bwMode="auto">
          <a:xfrm>
            <a:off x="6804025" y="454025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C00000"/>
                </a:solidFill>
                <a:ea typeface="黑体" pitchFamily="49" charset="-122"/>
              </a:rPr>
              <a:t>x</a:t>
            </a:r>
            <a:endParaRPr kumimoji="1" lang="zh-CN" altLang="en-US">
              <a:solidFill>
                <a:srgbClr val="C00000"/>
              </a:solidFill>
              <a:ea typeface="黑体" pitchFamily="49" charset="-122"/>
            </a:endParaRPr>
          </a:p>
        </p:txBody>
      </p:sp>
      <p:sp>
        <p:nvSpPr>
          <p:cNvPr id="131" name="椭圆 130"/>
          <p:cNvSpPr>
            <a:spLocks noChangeArrowheads="1"/>
          </p:cNvSpPr>
          <p:nvPr/>
        </p:nvSpPr>
        <p:spPr bwMode="auto">
          <a:xfrm>
            <a:off x="5867400" y="508000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132" name="椭圆 131"/>
          <p:cNvSpPr>
            <a:spLocks noChangeArrowheads="1"/>
          </p:cNvSpPr>
          <p:nvPr/>
        </p:nvSpPr>
        <p:spPr bwMode="auto">
          <a:xfrm>
            <a:off x="6804025" y="5081588"/>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133" name="椭圆 132"/>
          <p:cNvSpPr>
            <a:spLocks noChangeArrowheads="1"/>
          </p:cNvSpPr>
          <p:nvPr/>
        </p:nvSpPr>
        <p:spPr bwMode="auto">
          <a:xfrm>
            <a:off x="6804025" y="561975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134" name="椭圆 133"/>
          <p:cNvSpPr>
            <a:spLocks noChangeArrowheads="1"/>
          </p:cNvSpPr>
          <p:nvPr/>
        </p:nvSpPr>
        <p:spPr bwMode="auto">
          <a:xfrm>
            <a:off x="5867400" y="561975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35" name="直线连接符 134"/>
          <p:cNvCxnSpPr>
            <a:cxnSpLocks noChangeShapeType="1"/>
            <a:stCxn id="132" idx="1"/>
            <a:endCxn id="129" idx="5"/>
          </p:cNvCxnSpPr>
          <p:nvPr/>
        </p:nvCxnSpPr>
        <p:spPr bwMode="auto">
          <a:xfrm flipH="1" flipV="1">
            <a:off x="6113463" y="4724400"/>
            <a:ext cx="733425" cy="38735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直线连接符 135"/>
          <p:cNvCxnSpPr>
            <a:cxnSpLocks noChangeShapeType="1"/>
            <a:stCxn id="129" idx="6"/>
            <a:endCxn id="130" idx="2"/>
          </p:cNvCxnSpPr>
          <p:nvPr/>
        </p:nvCxnSpPr>
        <p:spPr bwMode="auto">
          <a:xfrm flipV="1">
            <a:off x="6154738" y="4648200"/>
            <a:ext cx="649287" cy="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直线连接符 136"/>
          <p:cNvCxnSpPr>
            <a:cxnSpLocks noChangeShapeType="1"/>
            <a:stCxn id="133" idx="1"/>
            <a:endCxn id="129" idx="4"/>
          </p:cNvCxnSpPr>
          <p:nvPr/>
        </p:nvCxnSpPr>
        <p:spPr bwMode="auto">
          <a:xfrm flipH="1" flipV="1">
            <a:off x="6011863" y="4756150"/>
            <a:ext cx="835025" cy="89535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8" name="文本框 137"/>
          <p:cNvSpPr txBox="1"/>
          <p:nvPr/>
        </p:nvSpPr>
        <p:spPr>
          <a:xfrm>
            <a:off x="7380288" y="4486275"/>
            <a:ext cx="158432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12   2    4</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8    7    6</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7    5    2</a:t>
            </a:r>
          </a:p>
        </p:txBody>
      </p:sp>
      <p:sp>
        <p:nvSpPr>
          <p:cNvPr id="139" name="文本框 138"/>
          <p:cNvSpPr txBox="1"/>
          <p:nvPr/>
        </p:nvSpPr>
        <p:spPr>
          <a:xfrm>
            <a:off x="5292725" y="4486275"/>
            <a:ext cx="35877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2 </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1 </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0 </a:t>
            </a:r>
          </a:p>
        </p:txBody>
      </p:sp>
      <p:sp>
        <p:nvSpPr>
          <p:cNvPr id="140" name="文本框 139"/>
          <p:cNvSpPr txBox="1">
            <a:spLocks noChangeArrowheads="1"/>
          </p:cNvSpPr>
          <p:nvPr/>
        </p:nvSpPr>
        <p:spPr bwMode="auto">
          <a:xfrm>
            <a:off x="7451725" y="4162425"/>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买方估值</a:t>
            </a:r>
          </a:p>
        </p:txBody>
      </p:sp>
      <p:sp>
        <p:nvSpPr>
          <p:cNvPr id="141" name="文本框 140"/>
          <p:cNvSpPr txBox="1">
            <a:spLocks noChangeArrowheads="1"/>
          </p:cNvSpPr>
          <p:nvPr/>
        </p:nvSpPr>
        <p:spPr bwMode="auto">
          <a:xfrm>
            <a:off x="5003800" y="4162425"/>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卖方价格</a:t>
            </a:r>
          </a:p>
        </p:txBody>
      </p:sp>
      <p:sp>
        <p:nvSpPr>
          <p:cNvPr id="142" name="文本框 141"/>
          <p:cNvSpPr txBox="1">
            <a:spLocks noChangeArrowheads="1"/>
          </p:cNvSpPr>
          <p:nvPr/>
        </p:nvSpPr>
        <p:spPr bwMode="auto">
          <a:xfrm>
            <a:off x="5795963" y="6053138"/>
            <a:ext cx="1512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ea typeface="黑体" panose="02010609060101010101" pitchFamily="49" charset="-122"/>
              </a:rPr>
              <a:t>偏好卖家图</a:t>
            </a:r>
          </a:p>
        </p:txBody>
      </p:sp>
      <p:cxnSp>
        <p:nvCxnSpPr>
          <p:cNvPr id="143" name="直线连接符 142"/>
          <p:cNvCxnSpPr>
            <a:cxnSpLocks noChangeShapeType="1"/>
            <a:stCxn id="132" idx="2"/>
            <a:endCxn id="131" idx="6"/>
          </p:cNvCxnSpPr>
          <p:nvPr/>
        </p:nvCxnSpPr>
        <p:spPr bwMode="auto">
          <a:xfrm flipH="1" flipV="1">
            <a:off x="6154738" y="5187950"/>
            <a:ext cx="649287" cy="1588"/>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4" name="直线连接符 143"/>
          <p:cNvCxnSpPr>
            <a:cxnSpLocks noChangeShapeType="1"/>
            <a:stCxn id="132" idx="3"/>
            <a:endCxn id="134" idx="7"/>
          </p:cNvCxnSpPr>
          <p:nvPr/>
        </p:nvCxnSpPr>
        <p:spPr bwMode="auto">
          <a:xfrm flipH="1">
            <a:off x="6113463" y="5265738"/>
            <a:ext cx="733425" cy="385762"/>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5" name="椭圆 144"/>
          <p:cNvSpPr>
            <a:spLocks noChangeArrowheads="1"/>
          </p:cNvSpPr>
          <p:nvPr/>
        </p:nvSpPr>
        <p:spPr bwMode="auto">
          <a:xfrm>
            <a:off x="1042988" y="4540250"/>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C00000"/>
                </a:solidFill>
                <a:ea typeface="黑体" pitchFamily="49" charset="-122"/>
              </a:rPr>
              <a:t>a</a:t>
            </a:r>
            <a:endParaRPr kumimoji="1" lang="zh-CN" altLang="en-US">
              <a:solidFill>
                <a:srgbClr val="C00000"/>
              </a:solidFill>
              <a:ea typeface="黑体" pitchFamily="49" charset="-122"/>
            </a:endParaRPr>
          </a:p>
        </p:txBody>
      </p:sp>
      <p:sp>
        <p:nvSpPr>
          <p:cNvPr id="146" name="椭圆 145"/>
          <p:cNvSpPr>
            <a:spLocks noChangeArrowheads="1"/>
          </p:cNvSpPr>
          <p:nvPr/>
        </p:nvSpPr>
        <p:spPr bwMode="auto">
          <a:xfrm>
            <a:off x="1979613" y="4540250"/>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C00000"/>
                </a:solidFill>
                <a:ea typeface="黑体" pitchFamily="49" charset="-122"/>
              </a:rPr>
              <a:t>x</a:t>
            </a:r>
            <a:endParaRPr kumimoji="1" lang="zh-CN" altLang="en-US">
              <a:solidFill>
                <a:srgbClr val="C00000"/>
              </a:solidFill>
              <a:ea typeface="黑体" pitchFamily="49" charset="-122"/>
            </a:endParaRPr>
          </a:p>
        </p:txBody>
      </p:sp>
      <p:sp>
        <p:nvSpPr>
          <p:cNvPr id="147" name="椭圆 146"/>
          <p:cNvSpPr>
            <a:spLocks noChangeArrowheads="1"/>
          </p:cNvSpPr>
          <p:nvPr/>
        </p:nvSpPr>
        <p:spPr bwMode="auto">
          <a:xfrm>
            <a:off x="1042988" y="5080000"/>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148" name="椭圆 147"/>
          <p:cNvSpPr>
            <a:spLocks noChangeArrowheads="1"/>
          </p:cNvSpPr>
          <p:nvPr/>
        </p:nvSpPr>
        <p:spPr bwMode="auto">
          <a:xfrm>
            <a:off x="1979613" y="5081588"/>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149" name="椭圆 148"/>
          <p:cNvSpPr>
            <a:spLocks noChangeArrowheads="1"/>
          </p:cNvSpPr>
          <p:nvPr/>
        </p:nvSpPr>
        <p:spPr bwMode="auto">
          <a:xfrm>
            <a:off x="1979613" y="5619750"/>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150" name="椭圆 149"/>
          <p:cNvSpPr>
            <a:spLocks noChangeArrowheads="1"/>
          </p:cNvSpPr>
          <p:nvPr/>
        </p:nvSpPr>
        <p:spPr bwMode="auto">
          <a:xfrm>
            <a:off x="1042988" y="5619750"/>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51" name="直线连接符 150"/>
          <p:cNvCxnSpPr>
            <a:cxnSpLocks noChangeShapeType="1"/>
            <a:stCxn id="149" idx="1"/>
            <a:endCxn id="147" idx="5"/>
          </p:cNvCxnSpPr>
          <p:nvPr/>
        </p:nvCxnSpPr>
        <p:spPr bwMode="auto">
          <a:xfrm flipH="1" flipV="1">
            <a:off x="1289050" y="5264150"/>
            <a:ext cx="733425" cy="38735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2" name="直线连接符 151"/>
          <p:cNvCxnSpPr>
            <a:cxnSpLocks noChangeShapeType="1"/>
            <a:stCxn id="145" idx="6"/>
            <a:endCxn id="146" idx="2"/>
          </p:cNvCxnSpPr>
          <p:nvPr/>
        </p:nvCxnSpPr>
        <p:spPr bwMode="auto">
          <a:xfrm flipV="1">
            <a:off x="1330325" y="4648200"/>
            <a:ext cx="649288" cy="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3" name="直线连接符 152"/>
          <p:cNvCxnSpPr>
            <a:cxnSpLocks noChangeShapeType="1"/>
            <a:stCxn id="149" idx="1"/>
            <a:endCxn id="145" idx="5"/>
          </p:cNvCxnSpPr>
          <p:nvPr/>
        </p:nvCxnSpPr>
        <p:spPr bwMode="auto">
          <a:xfrm flipH="1" flipV="1">
            <a:off x="1289050" y="4724400"/>
            <a:ext cx="733425" cy="92710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4" name="文本框 153"/>
          <p:cNvSpPr txBox="1"/>
          <p:nvPr/>
        </p:nvSpPr>
        <p:spPr>
          <a:xfrm>
            <a:off x="2555875" y="4486275"/>
            <a:ext cx="158432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12   2    4</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8    7    6</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7    5    2</a:t>
            </a:r>
          </a:p>
        </p:txBody>
      </p:sp>
      <p:sp>
        <p:nvSpPr>
          <p:cNvPr id="155" name="文本框 154"/>
          <p:cNvSpPr txBox="1"/>
          <p:nvPr/>
        </p:nvSpPr>
        <p:spPr>
          <a:xfrm>
            <a:off x="468313" y="4486275"/>
            <a:ext cx="35877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3 </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1 </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0 </a:t>
            </a:r>
          </a:p>
        </p:txBody>
      </p:sp>
      <p:sp>
        <p:nvSpPr>
          <p:cNvPr id="156" name="文本框 155"/>
          <p:cNvSpPr txBox="1">
            <a:spLocks noChangeArrowheads="1"/>
          </p:cNvSpPr>
          <p:nvPr/>
        </p:nvSpPr>
        <p:spPr bwMode="auto">
          <a:xfrm>
            <a:off x="2627313" y="4162425"/>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买方估值</a:t>
            </a:r>
          </a:p>
        </p:txBody>
      </p:sp>
      <p:sp>
        <p:nvSpPr>
          <p:cNvPr id="157" name="文本框 156"/>
          <p:cNvSpPr txBox="1">
            <a:spLocks noChangeArrowheads="1"/>
          </p:cNvSpPr>
          <p:nvPr/>
        </p:nvSpPr>
        <p:spPr bwMode="auto">
          <a:xfrm>
            <a:off x="179388" y="4162425"/>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卖方价格</a:t>
            </a:r>
          </a:p>
        </p:txBody>
      </p:sp>
      <p:sp>
        <p:nvSpPr>
          <p:cNvPr id="158" name="文本框 157"/>
          <p:cNvSpPr txBox="1">
            <a:spLocks noChangeArrowheads="1"/>
          </p:cNvSpPr>
          <p:nvPr/>
        </p:nvSpPr>
        <p:spPr bwMode="auto">
          <a:xfrm>
            <a:off x="971550" y="6053138"/>
            <a:ext cx="1512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ea typeface="黑体" panose="02010609060101010101" pitchFamily="49" charset="-122"/>
              </a:rPr>
              <a:t>偏好卖家图</a:t>
            </a:r>
          </a:p>
        </p:txBody>
      </p:sp>
      <p:cxnSp>
        <p:nvCxnSpPr>
          <p:cNvPr id="159" name="直线连接符 158"/>
          <p:cNvCxnSpPr>
            <a:cxnSpLocks noChangeShapeType="1"/>
            <a:stCxn id="148" idx="2"/>
            <a:endCxn id="147" idx="6"/>
          </p:cNvCxnSpPr>
          <p:nvPr/>
        </p:nvCxnSpPr>
        <p:spPr bwMode="auto">
          <a:xfrm flipH="1" flipV="1">
            <a:off x="1330325" y="5187950"/>
            <a:ext cx="649288" cy="1588"/>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0" name="直线连接符 159"/>
          <p:cNvCxnSpPr>
            <a:cxnSpLocks noChangeShapeType="1"/>
            <a:stCxn id="148" idx="3"/>
            <a:endCxn id="150" idx="7"/>
          </p:cNvCxnSpPr>
          <p:nvPr/>
        </p:nvCxnSpPr>
        <p:spPr bwMode="auto">
          <a:xfrm flipH="1">
            <a:off x="1289050" y="5265738"/>
            <a:ext cx="733425" cy="385762"/>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7"/>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4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4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4"/>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4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4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5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5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5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5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5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5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animBg="1"/>
      <p:bldP spid="69" grpId="0" animBg="1"/>
      <p:bldP spid="111" grpId="0" animBg="1"/>
      <p:bldP spid="19" grpId="0"/>
      <p:bldP spid="112" grpId="0"/>
      <p:bldP spid="20" grpId="0"/>
      <p:bldP spid="113" grpId="0" animBg="1"/>
      <p:bldP spid="114" grpId="0" animBg="1"/>
      <p:bldP spid="115" grpId="0" animBg="1"/>
      <p:bldP spid="116" grpId="0" animBg="1"/>
      <p:bldP spid="117" grpId="0" animBg="1"/>
      <p:bldP spid="118" grpId="0" animBg="1"/>
      <p:bldP spid="122" grpId="0" animBg="1"/>
      <p:bldP spid="123" grpId="0" animBg="1"/>
      <p:bldP spid="124" grpId="0"/>
      <p:bldP spid="125" grpId="0"/>
      <p:bldP spid="126" grpId="0"/>
      <p:bldP spid="126" grpId="1"/>
      <p:bldP spid="129" grpId="0" animBg="1"/>
      <p:bldP spid="130" grpId="0" animBg="1"/>
      <p:bldP spid="131" grpId="0" animBg="1"/>
      <p:bldP spid="132" grpId="0" animBg="1"/>
      <p:bldP spid="133" grpId="0" animBg="1"/>
      <p:bldP spid="134" grpId="0" animBg="1"/>
      <p:bldP spid="138" grpId="0" animBg="1"/>
      <p:bldP spid="139" grpId="0" animBg="1"/>
      <p:bldP spid="140" grpId="0"/>
      <p:bldP spid="141" grpId="0"/>
      <p:bldP spid="142" grpId="0"/>
      <p:bldP spid="145" grpId="0" animBg="1"/>
      <p:bldP spid="146" grpId="0" animBg="1"/>
      <p:bldP spid="147" grpId="0" animBg="1"/>
      <p:bldP spid="148" grpId="0" animBg="1"/>
      <p:bldP spid="149" grpId="0" animBg="1"/>
      <p:bldP spid="150" grpId="0" animBg="1"/>
      <p:bldP spid="154" grpId="0" animBg="1"/>
      <p:bldP spid="155" grpId="0" animBg="1"/>
      <p:bldP spid="156" grpId="0"/>
      <p:bldP spid="157" grpId="0"/>
      <p:bldP spid="1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rrowheads="1"/>
          </p:cNvSpPr>
          <p:nvPr/>
        </p:nvSpPr>
        <p:spPr bwMode="auto">
          <a:xfrm>
            <a:off x="3059113" y="2474913"/>
            <a:ext cx="287337" cy="214312"/>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5" name="椭圆 4"/>
          <p:cNvSpPr>
            <a:spLocks noChangeArrowheads="1"/>
          </p:cNvSpPr>
          <p:nvPr/>
        </p:nvSpPr>
        <p:spPr bwMode="auto">
          <a:xfrm>
            <a:off x="3995738" y="2474913"/>
            <a:ext cx="287337" cy="214312"/>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6" name="椭圆 5"/>
          <p:cNvSpPr>
            <a:spLocks noChangeArrowheads="1"/>
          </p:cNvSpPr>
          <p:nvPr/>
        </p:nvSpPr>
        <p:spPr bwMode="auto">
          <a:xfrm>
            <a:off x="3059113" y="3013075"/>
            <a:ext cx="287337" cy="217488"/>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7" name="椭圆 6"/>
          <p:cNvSpPr>
            <a:spLocks noChangeArrowheads="1"/>
          </p:cNvSpPr>
          <p:nvPr/>
        </p:nvSpPr>
        <p:spPr bwMode="auto">
          <a:xfrm>
            <a:off x="3995738" y="3014663"/>
            <a:ext cx="287337" cy="217487"/>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8" name="椭圆 7"/>
          <p:cNvSpPr>
            <a:spLocks noChangeArrowheads="1"/>
          </p:cNvSpPr>
          <p:nvPr/>
        </p:nvSpPr>
        <p:spPr bwMode="auto">
          <a:xfrm>
            <a:off x="3995738" y="3554413"/>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9" name="椭圆 8"/>
          <p:cNvSpPr>
            <a:spLocks noChangeArrowheads="1"/>
          </p:cNvSpPr>
          <p:nvPr/>
        </p:nvSpPr>
        <p:spPr bwMode="auto">
          <a:xfrm>
            <a:off x="3059113" y="3554413"/>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0" name="直线连接符 9"/>
          <p:cNvCxnSpPr>
            <a:cxnSpLocks noChangeShapeType="1"/>
            <a:stCxn id="8" idx="1"/>
            <a:endCxn id="6" idx="5"/>
          </p:cNvCxnSpPr>
          <p:nvPr/>
        </p:nvCxnSpPr>
        <p:spPr bwMode="auto">
          <a:xfrm flipH="1" flipV="1">
            <a:off x="3305175" y="3198813"/>
            <a:ext cx="733425" cy="387350"/>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连接符 10"/>
          <p:cNvCxnSpPr>
            <a:cxnSpLocks noChangeShapeType="1"/>
            <a:stCxn id="4" idx="6"/>
            <a:endCxn id="5" idx="2"/>
          </p:cNvCxnSpPr>
          <p:nvPr/>
        </p:nvCxnSpPr>
        <p:spPr bwMode="auto">
          <a:xfrm flipV="1">
            <a:off x="3346450" y="2582863"/>
            <a:ext cx="649288" cy="0"/>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连接符 11"/>
          <p:cNvCxnSpPr>
            <a:cxnSpLocks noChangeShapeType="1"/>
            <a:stCxn id="8" idx="1"/>
            <a:endCxn id="4" idx="5"/>
          </p:cNvCxnSpPr>
          <p:nvPr/>
        </p:nvCxnSpPr>
        <p:spPr bwMode="auto">
          <a:xfrm flipH="1" flipV="1">
            <a:off x="3305175" y="2659063"/>
            <a:ext cx="733425" cy="92710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文本框 12"/>
          <p:cNvSpPr txBox="1"/>
          <p:nvPr/>
        </p:nvSpPr>
        <p:spPr>
          <a:xfrm>
            <a:off x="4572000" y="2420938"/>
            <a:ext cx="1584325" cy="1938337"/>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12   2    4</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8    7    6</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7    5    2</a:t>
            </a:r>
          </a:p>
        </p:txBody>
      </p:sp>
      <p:sp>
        <p:nvSpPr>
          <p:cNvPr id="14" name="文本框 13"/>
          <p:cNvSpPr txBox="1"/>
          <p:nvPr/>
        </p:nvSpPr>
        <p:spPr>
          <a:xfrm>
            <a:off x="2484438" y="2420938"/>
            <a:ext cx="360362" cy="1938337"/>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3 </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1 </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0 </a:t>
            </a:r>
          </a:p>
        </p:txBody>
      </p:sp>
      <p:sp>
        <p:nvSpPr>
          <p:cNvPr id="65549" name="文本框 14"/>
          <p:cNvSpPr txBox="1">
            <a:spLocks noChangeArrowheads="1"/>
          </p:cNvSpPr>
          <p:nvPr/>
        </p:nvSpPr>
        <p:spPr bwMode="auto">
          <a:xfrm>
            <a:off x="4716463" y="1916113"/>
            <a:ext cx="13684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买方估值</a:t>
            </a:r>
          </a:p>
        </p:txBody>
      </p:sp>
      <p:sp>
        <p:nvSpPr>
          <p:cNvPr id="65550" name="文本框 15"/>
          <p:cNvSpPr txBox="1">
            <a:spLocks noChangeArrowheads="1"/>
          </p:cNvSpPr>
          <p:nvPr/>
        </p:nvSpPr>
        <p:spPr bwMode="auto">
          <a:xfrm>
            <a:off x="2268538" y="1916113"/>
            <a:ext cx="136683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卖方价格</a:t>
            </a:r>
          </a:p>
        </p:txBody>
      </p:sp>
      <p:sp>
        <p:nvSpPr>
          <p:cNvPr id="65551" name="文本框 16"/>
          <p:cNvSpPr txBox="1">
            <a:spLocks noChangeArrowheads="1"/>
          </p:cNvSpPr>
          <p:nvPr/>
        </p:nvSpPr>
        <p:spPr bwMode="auto">
          <a:xfrm>
            <a:off x="2987675" y="3987800"/>
            <a:ext cx="1512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ea typeface="黑体" panose="02010609060101010101" pitchFamily="49" charset="-122"/>
              </a:rPr>
              <a:t>偏好卖家图</a:t>
            </a:r>
          </a:p>
        </p:txBody>
      </p:sp>
      <p:cxnSp>
        <p:nvCxnSpPr>
          <p:cNvPr id="18" name="直线连接符 17"/>
          <p:cNvCxnSpPr>
            <a:cxnSpLocks noChangeShapeType="1"/>
            <a:stCxn id="7" idx="2"/>
            <a:endCxn id="6" idx="6"/>
          </p:cNvCxnSpPr>
          <p:nvPr/>
        </p:nvCxnSpPr>
        <p:spPr bwMode="auto">
          <a:xfrm flipH="1" flipV="1">
            <a:off x="3346450" y="3122613"/>
            <a:ext cx="649288" cy="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直线连接符 18"/>
          <p:cNvCxnSpPr>
            <a:cxnSpLocks noChangeShapeType="1"/>
            <a:stCxn id="7" idx="3"/>
            <a:endCxn id="9" idx="7"/>
          </p:cNvCxnSpPr>
          <p:nvPr/>
        </p:nvCxnSpPr>
        <p:spPr bwMode="auto">
          <a:xfrm flipH="1">
            <a:off x="3305175" y="3198813"/>
            <a:ext cx="733425" cy="387350"/>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rgbClr val="003300"/>
        </a:solidFill>
        <a:effectLst/>
      </p:bgPr>
    </p:bg>
    <p:spTree>
      <p:nvGrpSpPr>
        <p:cNvPr id="1" name=""/>
        <p:cNvGrpSpPr/>
        <p:nvPr/>
      </p:nvGrpSpPr>
      <p:grpSpPr>
        <a:xfrm>
          <a:off x="0" y="0"/>
          <a:ext cx="0" cy="0"/>
          <a:chOff x="0" y="0"/>
          <a:chExt cx="0" cy="0"/>
        </a:xfrm>
      </p:grpSpPr>
      <p:sp>
        <p:nvSpPr>
          <p:cNvPr id="66562" name="标题 1"/>
          <p:cNvSpPr>
            <a:spLocks noGrp="1"/>
          </p:cNvSpPr>
          <p:nvPr>
            <p:ph type="title"/>
          </p:nvPr>
        </p:nvSpPr>
        <p:spPr>
          <a:xfrm>
            <a:off x="468313" y="1052513"/>
            <a:ext cx="8229600" cy="647700"/>
          </a:xfrm>
        </p:spPr>
        <p:txBody>
          <a:bodyPr/>
          <a:lstStyle/>
          <a:p>
            <a:r>
              <a:rPr lang="zh-CN" altLang="en-US" smtClean="0">
                <a:ea typeface="黑体" panose="02010609060101010101" pitchFamily="49" charset="-122"/>
              </a:rPr>
              <a:t>前面的测试例</a:t>
            </a:r>
          </a:p>
        </p:txBody>
      </p:sp>
      <p:sp>
        <p:nvSpPr>
          <p:cNvPr id="3" name="内容占位符 2"/>
          <p:cNvSpPr>
            <a:spLocks noGrp="1"/>
          </p:cNvSpPr>
          <p:nvPr>
            <p:ph idx="1"/>
          </p:nvPr>
        </p:nvSpPr>
        <p:spPr>
          <a:xfrm>
            <a:off x="142875" y="3573463"/>
            <a:ext cx="8893175" cy="431800"/>
          </a:xfrm>
        </p:spPr>
        <p:txBody>
          <a:bodyPr/>
          <a:lstStyle/>
          <a:p>
            <a:pPr marL="0" indent="0">
              <a:buFont typeface="Wingdings" panose="05000000000000000000" pitchFamily="2" charset="2"/>
              <a:buNone/>
            </a:pPr>
            <a:r>
              <a:rPr lang="zh-CN" altLang="en-US" smtClean="0">
                <a:solidFill>
                  <a:schemeClr val="bg1"/>
                </a:solidFill>
                <a:ea typeface="黑体" panose="02010609060101010101" pitchFamily="49" charset="-122"/>
              </a:rPr>
              <a:t>价格＋</a:t>
            </a:r>
            <a:r>
              <a:rPr lang="en-US" altLang="zh-CN" smtClean="0">
                <a:solidFill>
                  <a:schemeClr val="bg1"/>
                </a:solidFill>
                <a:ea typeface="黑体" panose="02010609060101010101" pitchFamily="49" charset="-122"/>
              </a:rPr>
              <a:t>1</a:t>
            </a:r>
            <a:r>
              <a:rPr lang="zh-CN" altLang="en-US" smtClean="0">
                <a:solidFill>
                  <a:schemeClr val="bg1"/>
                </a:solidFill>
                <a:ea typeface="黑体" panose="02010609060101010101" pitchFamily="49" charset="-122"/>
              </a:rPr>
              <a:t>后偏好卖家图没变，稀缺商品再加价！</a:t>
            </a:r>
          </a:p>
        </p:txBody>
      </p:sp>
      <p:sp>
        <p:nvSpPr>
          <p:cNvPr id="66564" name="文本框 3"/>
          <p:cNvSpPr txBox="1">
            <a:spLocks noChangeArrowheads="1"/>
          </p:cNvSpPr>
          <p:nvPr/>
        </p:nvSpPr>
        <p:spPr bwMode="auto">
          <a:xfrm>
            <a:off x="2843213" y="1916113"/>
            <a:ext cx="20574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AutoNum type="arabicPlain" startAt="2"/>
            </a:pPr>
            <a:r>
              <a:rPr kumimoji="1" lang="en-US" altLang="zh-CN" sz="2800">
                <a:solidFill>
                  <a:schemeClr val="bg1"/>
                </a:solidFill>
                <a:ea typeface="黑体" panose="02010609060101010101" pitchFamily="49" charset="-122"/>
              </a:rPr>
              <a:t>  9   6   3</a:t>
            </a:r>
          </a:p>
          <a:p>
            <a:pPr>
              <a:spcBef>
                <a:spcPct val="0"/>
              </a:spcBef>
              <a:buClrTx/>
              <a:buFontTx/>
              <a:buAutoNum type="arabicPlain" startAt="8"/>
            </a:pPr>
            <a:r>
              <a:rPr kumimoji="1" lang="en-US" altLang="zh-CN" sz="2800">
                <a:solidFill>
                  <a:schemeClr val="bg1"/>
                </a:solidFill>
                <a:ea typeface="黑体" panose="02010609060101010101" pitchFamily="49" charset="-122"/>
              </a:rPr>
              <a:t>  1   4   6</a:t>
            </a:r>
          </a:p>
          <a:p>
            <a:pPr>
              <a:spcBef>
                <a:spcPct val="0"/>
              </a:spcBef>
              <a:buClrTx/>
              <a:buFontTx/>
              <a:buAutoNum type="arabicPlain" startAt="5"/>
            </a:pPr>
            <a:r>
              <a:rPr kumimoji="1" lang="en-US" altLang="zh-CN" sz="2800">
                <a:solidFill>
                  <a:schemeClr val="bg1"/>
                </a:solidFill>
                <a:ea typeface="黑体" panose="02010609060101010101" pitchFamily="49" charset="-122"/>
              </a:rPr>
              <a:t>  3   7   2</a:t>
            </a:r>
          </a:p>
          <a:p>
            <a:pPr>
              <a:spcBef>
                <a:spcPct val="0"/>
              </a:spcBef>
              <a:buClrTx/>
              <a:buFontTx/>
              <a:buNone/>
            </a:pPr>
            <a:r>
              <a:rPr kumimoji="1" lang="en-US" altLang="zh-CN" sz="2800">
                <a:solidFill>
                  <a:schemeClr val="bg1"/>
                </a:solidFill>
                <a:ea typeface="黑体" panose="02010609060101010101" pitchFamily="49" charset="-122"/>
              </a:rPr>
              <a:t>9   6   </a:t>
            </a:r>
            <a:r>
              <a:rPr kumimoji="1" lang="en-US" altLang="zh-CN" sz="2800">
                <a:solidFill>
                  <a:srgbClr val="FFFFFF"/>
                </a:solidFill>
                <a:ea typeface="黑体" panose="02010609060101010101" pitchFamily="49" charset="-122"/>
              </a:rPr>
              <a:t>4   1</a:t>
            </a:r>
            <a:endParaRPr kumimoji="1" lang="zh-CN" altLang="en-US" sz="2800">
              <a:solidFill>
                <a:srgbClr val="FFFFFF"/>
              </a:solidFill>
              <a:ea typeface="黑体" panose="02010609060101010101" pitchFamily="49" charset="-122"/>
            </a:endParaRPr>
          </a:p>
        </p:txBody>
      </p:sp>
      <p:sp>
        <p:nvSpPr>
          <p:cNvPr id="5" name="椭圆 4"/>
          <p:cNvSpPr>
            <a:spLocks noChangeArrowheads="1"/>
          </p:cNvSpPr>
          <p:nvPr/>
        </p:nvSpPr>
        <p:spPr bwMode="auto">
          <a:xfrm>
            <a:off x="1003300" y="20494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dirty="0">
              <a:solidFill>
                <a:schemeClr val="lt1"/>
              </a:solidFill>
              <a:ea typeface="黑体" pitchFamily="49" charset="-122"/>
            </a:endParaRPr>
          </a:p>
        </p:txBody>
      </p:sp>
      <p:sp>
        <p:nvSpPr>
          <p:cNvPr id="6" name="椭圆 5"/>
          <p:cNvSpPr>
            <a:spLocks noChangeArrowheads="1"/>
          </p:cNvSpPr>
          <p:nvPr/>
        </p:nvSpPr>
        <p:spPr bwMode="auto">
          <a:xfrm>
            <a:off x="1003300" y="29130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a:off x="1003300" y="33448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flipH="1">
            <a:off x="1003300" y="2535238"/>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2371725" y="20494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椭圆 9"/>
          <p:cNvSpPr>
            <a:spLocks noChangeArrowheads="1"/>
          </p:cNvSpPr>
          <p:nvPr/>
        </p:nvSpPr>
        <p:spPr bwMode="auto">
          <a:xfrm>
            <a:off x="2371725" y="29130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椭圆 10"/>
          <p:cNvSpPr>
            <a:spLocks noChangeArrowheads="1"/>
          </p:cNvSpPr>
          <p:nvPr/>
        </p:nvSpPr>
        <p:spPr bwMode="auto">
          <a:xfrm>
            <a:off x="2371725" y="33448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2" name="椭圆 11"/>
          <p:cNvSpPr>
            <a:spLocks noChangeArrowheads="1"/>
          </p:cNvSpPr>
          <p:nvPr/>
        </p:nvSpPr>
        <p:spPr bwMode="auto">
          <a:xfrm flipH="1">
            <a:off x="2371725" y="2479675"/>
            <a:ext cx="215900" cy="144463"/>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6573" name="文本框 12"/>
          <p:cNvSpPr txBox="1">
            <a:spLocks noChangeArrowheads="1"/>
          </p:cNvSpPr>
          <p:nvPr/>
        </p:nvSpPr>
        <p:spPr bwMode="auto">
          <a:xfrm>
            <a:off x="282575" y="1916113"/>
            <a:ext cx="57626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0</a:t>
            </a:r>
            <a:endParaRPr kumimoji="1" lang="zh-CN" altLang="en-US" sz="2800">
              <a:solidFill>
                <a:srgbClr val="FFFFFF"/>
              </a:solidFill>
              <a:ea typeface="黑体" panose="02010609060101010101" pitchFamily="49" charset="-122"/>
            </a:endParaRPr>
          </a:p>
        </p:txBody>
      </p:sp>
      <p:cxnSp>
        <p:nvCxnSpPr>
          <p:cNvPr id="15" name="直线连接符 14"/>
          <p:cNvCxnSpPr>
            <a:cxnSpLocks noChangeShapeType="1"/>
            <a:stCxn id="5" idx="6"/>
            <a:endCxn id="12" idx="7"/>
          </p:cNvCxnSpPr>
          <p:nvPr/>
        </p:nvCxnSpPr>
        <p:spPr bwMode="auto">
          <a:xfrm>
            <a:off x="1219200" y="2130425"/>
            <a:ext cx="1184275" cy="3714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直线连接符 15"/>
          <p:cNvCxnSpPr>
            <a:cxnSpLocks noChangeShapeType="1"/>
            <a:endCxn id="9" idx="3"/>
          </p:cNvCxnSpPr>
          <p:nvPr/>
        </p:nvCxnSpPr>
        <p:spPr bwMode="auto">
          <a:xfrm flipV="1">
            <a:off x="1147763" y="2187575"/>
            <a:ext cx="1255712" cy="401638"/>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直线连接符 16"/>
          <p:cNvCxnSpPr>
            <a:cxnSpLocks noChangeShapeType="1"/>
            <a:stCxn id="5" idx="5"/>
          </p:cNvCxnSpPr>
          <p:nvPr/>
        </p:nvCxnSpPr>
        <p:spPr bwMode="auto">
          <a:xfrm>
            <a:off x="1187450" y="2187575"/>
            <a:ext cx="1287463" cy="120491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直线连接符 17"/>
          <p:cNvCxnSpPr>
            <a:cxnSpLocks noChangeShapeType="1"/>
            <a:endCxn id="10" idx="2"/>
          </p:cNvCxnSpPr>
          <p:nvPr/>
        </p:nvCxnSpPr>
        <p:spPr bwMode="auto">
          <a:xfrm>
            <a:off x="1147763" y="2967038"/>
            <a:ext cx="1223962" cy="2698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文本框 21"/>
          <p:cNvSpPr txBox="1">
            <a:spLocks noChangeArrowheads="1"/>
          </p:cNvSpPr>
          <p:nvPr/>
        </p:nvSpPr>
        <p:spPr bwMode="auto">
          <a:xfrm>
            <a:off x="6475413" y="4149725"/>
            <a:ext cx="2344737"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AutoNum type="arabicPlain" startAt="2"/>
            </a:pPr>
            <a:r>
              <a:rPr kumimoji="1" lang="en-US" altLang="zh-CN" sz="2800">
                <a:solidFill>
                  <a:schemeClr val="bg1"/>
                </a:solidFill>
                <a:ea typeface="黑体" panose="02010609060101010101" pitchFamily="49" charset="-122"/>
              </a:rPr>
              <a:t>   9   6   3</a:t>
            </a:r>
          </a:p>
          <a:p>
            <a:pPr>
              <a:spcBef>
                <a:spcPct val="0"/>
              </a:spcBef>
              <a:buClrTx/>
              <a:buFontTx/>
              <a:buAutoNum type="arabicPlain" startAt="8"/>
            </a:pPr>
            <a:r>
              <a:rPr kumimoji="1" lang="en-US" altLang="zh-CN" sz="2800">
                <a:solidFill>
                  <a:schemeClr val="bg1"/>
                </a:solidFill>
                <a:ea typeface="黑体" panose="02010609060101010101" pitchFamily="49" charset="-122"/>
              </a:rPr>
              <a:t>   1   4   6</a:t>
            </a:r>
          </a:p>
          <a:p>
            <a:pPr>
              <a:spcBef>
                <a:spcPct val="0"/>
              </a:spcBef>
              <a:buClrTx/>
              <a:buFontTx/>
              <a:buAutoNum type="arabicPlain" startAt="5"/>
            </a:pPr>
            <a:r>
              <a:rPr kumimoji="1" lang="en-US" altLang="zh-CN" sz="2800">
                <a:solidFill>
                  <a:schemeClr val="bg1"/>
                </a:solidFill>
                <a:ea typeface="黑体" panose="02010609060101010101" pitchFamily="49" charset="-122"/>
              </a:rPr>
              <a:t>   3   7   2</a:t>
            </a:r>
          </a:p>
          <a:p>
            <a:pPr>
              <a:spcBef>
                <a:spcPct val="0"/>
              </a:spcBef>
              <a:buClrTx/>
              <a:buFontTx/>
              <a:buNone/>
            </a:pPr>
            <a:r>
              <a:rPr kumimoji="1" lang="en-US" altLang="zh-CN" sz="2800">
                <a:solidFill>
                  <a:schemeClr val="bg1"/>
                </a:solidFill>
                <a:ea typeface="黑体" panose="02010609060101010101" pitchFamily="49" charset="-122"/>
              </a:rPr>
              <a:t>9    6   </a:t>
            </a:r>
            <a:r>
              <a:rPr kumimoji="1" lang="en-US" altLang="zh-CN" sz="2800">
                <a:solidFill>
                  <a:srgbClr val="FFFFFF"/>
                </a:solidFill>
                <a:ea typeface="黑体" panose="02010609060101010101" pitchFamily="49" charset="-122"/>
              </a:rPr>
              <a:t>4   1</a:t>
            </a:r>
            <a:endParaRPr kumimoji="1" lang="zh-CN" altLang="en-US" sz="2800">
              <a:solidFill>
                <a:srgbClr val="FFFFFF"/>
              </a:solidFill>
              <a:ea typeface="黑体" panose="02010609060101010101" pitchFamily="49" charset="-122"/>
            </a:endParaRPr>
          </a:p>
        </p:txBody>
      </p:sp>
      <p:sp>
        <p:nvSpPr>
          <p:cNvPr id="23" name="椭圆 22"/>
          <p:cNvSpPr>
            <a:spLocks noChangeArrowheads="1"/>
          </p:cNvSpPr>
          <p:nvPr/>
        </p:nvSpPr>
        <p:spPr bwMode="auto">
          <a:xfrm>
            <a:off x="4532313" y="42576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4" name="椭圆 23"/>
          <p:cNvSpPr>
            <a:spLocks noChangeArrowheads="1"/>
          </p:cNvSpPr>
          <p:nvPr/>
        </p:nvSpPr>
        <p:spPr bwMode="auto">
          <a:xfrm>
            <a:off x="4532313" y="51212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5" name="椭圆 24"/>
          <p:cNvSpPr>
            <a:spLocks noChangeArrowheads="1"/>
          </p:cNvSpPr>
          <p:nvPr/>
        </p:nvSpPr>
        <p:spPr bwMode="auto">
          <a:xfrm>
            <a:off x="4532313" y="55530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6" name="椭圆 25"/>
          <p:cNvSpPr>
            <a:spLocks noChangeArrowheads="1"/>
          </p:cNvSpPr>
          <p:nvPr/>
        </p:nvSpPr>
        <p:spPr bwMode="auto">
          <a:xfrm flipH="1">
            <a:off x="4532313" y="4743450"/>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7" name="椭圆 26"/>
          <p:cNvSpPr>
            <a:spLocks noChangeArrowheads="1"/>
          </p:cNvSpPr>
          <p:nvPr/>
        </p:nvSpPr>
        <p:spPr bwMode="auto">
          <a:xfrm>
            <a:off x="5899150" y="42576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8" name="椭圆 27"/>
          <p:cNvSpPr>
            <a:spLocks noChangeArrowheads="1"/>
          </p:cNvSpPr>
          <p:nvPr/>
        </p:nvSpPr>
        <p:spPr bwMode="auto">
          <a:xfrm>
            <a:off x="5899150" y="51212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9" name="椭圆 28"/>
          <p:cNvSpPr>
            <a:spLocks noChangeArrowheads="1"/>
          </p:cNvSpPr>
          <p:nvPr/>
        </p:nvSpPr>
        <p:spPr bwMode="auto">
          <a:xfrm>
            <a:off x="5899150" y="555307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0" name="椭圆 29"/>
          <p:cNvSpPr>
            <a:spLocks noChangeArrowheads="1"/>
          </p:cNvSpPr>
          <p:nvPr/>
        </p:nvSpPr>
        <p:spPr bwMode="auto">
          <a:xfrm flipH="1">
            <a:off x="5899150" y="4687888"/>
            <a:ext cx="215900" cy="144462"/>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1" name="文本框 30"/>
          <p:cNvSpPr txBox="1">
            <a:spLocks noChangeArrowheads="1"/>
          </p:cNvSpPr>
          <p:nvPr/>
        </p:nvSpPr>
        <p:spPr bwMode="auto">
          <a:xfrm>
            <a:off x="3811588" y="4149725"/>
            <a:ext cx="5762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800">
                <a:solidFill>
                  <a:srgbClr val="FFFFFF"/>
                </a:solidFill>
                <a:ea typeface="黑体" panose="02010609060101010101" pitchFamily="49" charset="-122"/>
              </a:rPr>
              <a:t>2</a:t>
            </a:r>
          </a:p>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0</a:t>
            </a:r>
            <a:endParaRPr kumimoji="1" lang="zh-CN" altLang="en-US" sz="2800">
              <a:solidFill>
                <a:srgbClr val="FFFFFF"/>
              </a:solidFill>
              <a:ea typeface="黑体" panose="02010609060101010101" pitchFamily="49" charset="-122"/>
            </a:endParaRPr>
          </a:p>
        </p:txBody>
      </p:sp>
      <p:cxnSp>
        <p:nvCxnSpPr>
          <p:cNvPr id="32" name="直线连接符 31"/>
          <p:cNvCxnSpPr>
            <a:cxnSpLocks noChangeShapeType="1"/>
            <a:stCxn id="23" idx="6"/>
            <a:endCxn id="30" idx="7"/>
          </p:cNvCxnSpPr>
          <p:nvPr/>
        </p:nvCxnSpPr>
        <p:spPr bwMode="auto">
          <a:xfrm>
            <a:off x="4748213" y="4338638"/>
            <a:ext cx="1182687" cy="3714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直线连接符 32"/>
          <p:cNvCxnSpPr>
            <a:cxnSpLocks noChangeShapeType="1"/>
            <a:endCxn id="27" idx="3"/>
          </p:cNvCxnSpPr>
          <p:nvPr/>
        </p:nvCxnSpPr>
        <p:spPr bwMode="auto">
          <a:xfrm flipV="1">
            <a:off x="4675188" y="4395788"/>
            <a:ext cx="1255712" cy="401637"/>
          </a:xfrm>
          <a:prstGeom prst="line">
            <a:avLst/>
          </a:prstGeom>
          <a:noFill/>
          <a:ln w="38100">
            <a:solidFill>
              <a:srgbClr val="FFFF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直线连接符 33"/>
          <p:cNvCxnSpPr>
            <a:cxnSpLocks noChangeShapeType="1"/>
            <a:stCxn id="23" idx="5"/>
          </p:cNvCxnSpPr>
          <p:nvPr/>
        </p:nvCxnSpPr>
        <p:spPr bwMode="auto">
          <a:xfrm>
            <a:off x="4716463" y="4395788"/>
            <a:ext cx="1287462" cy="1206500"/>
          </a:xfrm>
          <a:prstGeom prst="line">
            <a:avLst/>
          </a:prstGeom>
          <a:noFill/>
          <a:ln w="38100">
            <a:solidFill>
              <a:srgbClr val="FFFF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直线连接符 34"/>
          <p:cNvCxnSpPr>
            <a:cxnSpLocks noChangeShapeType="1"/>
            <a:endCxn id="28" idx="2"/>
          </p:cNvCxnSpPr>
          <p:nvPr/>
        </p:nvCxnSpPr>
        <p:spPr bwMode="auto">
          <a:xfrm>
            <a:off x="4675188" y="5175250"/>
            <a:ext cx="1223962" cy="26988"/>
          </a:xfrm>
          <a:prstGeom prst="line">
            <a:avLst/>
          </a:prstGeom>
          <a:noFill/>
          <a:ln w="38100">
            <a:solidFill>
              <a:srgbClr val="FFFF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直线连接符 35"/>
          <p:cNvCxnSpPr>
            <a:cxnSpLocks noChangeShapeType="1"/>
            <a:endCxn id="25" idx="7"/>
          </p:cNvCxnSpPr>
          <p:nvPr/>
        </p:nvCxnSpPr>
        <p:spPr bwMode="auto">
          <a:xfrm flipH="1">
            <a:off x="4716463" y="4773613"/>
            <a:ext cx="1247775" cy="803275"/>
          </a:xfrm>
          <a:prstGeom prst="line">
            <a:avLst/>
          </a:prstGeom>
          <a:noFill/>
          <a:ln w="38100">
            <a:solidFill>
              <a:srgbClr val="FFFF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1" name="文本框 40"/>
          <p:cNvSpPr txBox="1">
            <a:spLocks noChangeArrowheads="1"/>
          </p:cNvSpPr>
          <p:nvPr/>
        </p:nvSpPr>
        <p:spPr bwMode="auto">
          <a:xfrm>
            <a:off x="5364163" y="1916113"/>
            <a:ext cx="30956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3200">
                <a:solidFill>
                  <a:srgbClr val="FFFFFF"/>
                </a:solidFill>
                <a:ea typeface="黑体" panose="02010609060101010101" pitchFamily="49" charset="-122"/>
              </a:rPr>
              <a:t>买方受限组：｛</a:t>
            </a:r>
            <a:r>
              <a:rPr kumimoji="1" lang="en-US" altLang="zh-CN" sz="3200">
                <a:solidFill>
                  <a:srgbClr val="FFFFFF"/>
                </a:solidFill>
                <a:ea typeface="黑体" panose="02010609060101010101" pitchFamily="49" charset="-122"/>
              </a:rPr>
              <a:t>2</a:t>
            </a:r>
            <a:r>
              <a:rPr kumimoji="1" lang="zh-CN" altLang="en-US" sz="3200">
                <a:solidFill>
                  <a:srgbClr val="FFFFFF"/>
                </a:solidFill>
                <a:ea typeface="黑体" panose="02010609060101010101" pitchFamily="49" charset="-122"/>
              </a:rPr>
              <a:t>，</a:t>
            </a:r>
            <a:r>
              <a:rPr kumimoji="1" lang="en-US" altLang="zh-CN" sz="3200">
                <a:solidFill>
                  <a:srgbClr val="FFFFFF"/>
                </a:solidFill>
                <a:ea typeface="黑体" panose="02010609060101010101" pitchFamily="49" charset="-122"/>
              </a:rPr>
              <a:t>4</a:t>
            </a:r>
            <a:r>
              <a:rPr kumimoji="1" lang="zh-CN" altLang="en-US" sz="3200">
                <a:solidFill>
                  <a:srgbClr val="FFFFFF"/>
                </a:solidFill>
                <a:ea typeface="黑体" panose="02010609060101010101" pitchFamily="49" charset="-122"/>
              </a:rPr>
              <a:t>｝</a:t>
            </a:r>
            <a:endParaRPr kumimoji="1" lang="en-US" altLang="zh-CN" sz="3200">
              <a:solidFill>
                <a:srgbClr val="FFFFFF"/>
              </a:solidFill>
              <a:ea typeface="黑体" panose="02010609060101010101" pitchFamily="49" charset="-122"/>
            </a:endParaRPr>
          </a:p>
          <a:p>
            <a:pPr>
              <a:spcBef>
                <a:spcPct val="0"/>
              </a:spcBef>
              <a:buClrTx/>
              <a:buFontTx/>
              <a:buNone/>
            </a:pPr>
            <a:r>
              <a:rPr kumimoji="1" lang="zh-CN" altLang="en-US" sz="3200">
                <a:solidFill>
                  <a:srgbClr val="FFFFFF"/>
                </a:solidFill>
                <a:ea typeface="黑体" panose="02010609060101010101" pitchFamily="49" charset="-122"/>
              </a:rPr>
              <a:t>对应卖方｛</a:t>
            </a:r>
            <a:r>
              <a:rPr kumimoji="1" lang="en-US" altLang="zh-CN" sz="3200">
                <a:solidFill>
                  <a:srgbClr val="FFFFFF"/>
                </a:solidFill>
                <a:ea typeface="黑体" panose="02010609060101010101" pitchFamily="49" charset="-122"/>
              </a:rPr>
              <a:t>1</a:t>
            </a:r>
            <a:r>
              <a:rPr kumimoji="1" lang="zh-CN" altLang="en-US" sz="3200">
                <a:solidFill>
                  <a:srgbClr val="FFFFFF"/>
                </a:solidFill>
                <a:ea typeface="黑体" panose="02010609060101010101" pitchFamily="49" charset="-122"/>
              </a:rPr>
              <a:t>｝</a:t>
            </a:r>
          </a:p>
        </p:txBody>
      </p:sp>
      <p:sp>
        <p:nvSpPr>
          <p:cNvPr id="42" name="文本框 41"/>
          <p:cNvSpPr txBox="1">
            <a:spLocks noChangeArrowheads="1"/>
          </p:cNvSpPr>
          <p:nvPr/>
        </p:nvSpPr>
        <p:spPr bwMode="auto">
          <a:xfrm>
            <a:off x="323850" y="1916113"/>
            <a:ext cx="360363" cy="523875"/>
          </a:xfrm>
          <a:prstGeom prst="rect">
            <a:avLst/>
          </a:prstGeom>
          <a:solidFill>
            <a:srgbClr val="FDEAD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800">
                <a:ea typeface="黑体" panose="02010609060101010101" pitchFamily="49" charset="-122"/>
              </a:rPr>
              <a:t>1</a:t>
            </a:r>
            <a:endParaRPr kumimoji="1" lang="zh-CN" altLang="en-US" sz="2800">
              <a:ea typeface="黑体" panose="02010609060101010101" pitchFamily="49" charset="-122"/>
            </a:endParaRPr>
          </a:p>
        </p:txBody>
      </p:sp>
      <p:sp>
        <p:nvSpPr>
          <p:cNvPr id="40" name="椭圆 39"/>
          <p:cNvSpPr>
            <a:spLocks noChangeArrowheads="1"/>
          </p:cNvSpPr>
          <p:nvPr/>
        </p:nvSpPr>
        <p:spPr bwMode="auto">
          <a:xfrm>
            <a:off x="7053263" y="4213225"/>
            <a:ext cx="504825" cy="377825"/>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3" name="椭圆 42"/>
          <p:cNvSpPr>
            <a:spLocks noChangeArrowheads="1"/>
          </p:cNvSpPr>
          <p:nvPr/>
        </p:nvSpPr>
        <p:spPr bwMode="auto">
          <a:xfrm>
            <a:off x="8027988" y="4649788"/>
            <a:ext cx="504825" cy="379412"/>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4" name="椭圆 43"/>
          <p:cNvSpPr>
            <a:spLocks noChangeArrowheads="1"/>
          </p:cNvSpPr>
          <p:nvPr/>
        </p:nvSpPr>
        <p:spPr bwMode="auto">
          <a:xfrm>
            <a:off x="7524750" y="5083175"/>
            <a:ext cx="504825" cy="377825"/>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5" name="椭圆 44"/>
          <p:cNvSpPr>
            <a:spLocks noChangeArrowheads="1"/>
          </p:cNvSpPr>
          <p:nvPr/>
        </p:nvSpPr>
        <p:spPr bwMode="auto">
          <a:xfrm>
            <a:off x="6403975" y="5491163"/>
            <a:ext cx="504825" cy="377825"/>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p:bldP spid="23" grpId="0" animBg="1"/>
      <p:bldP spid="24" grpId="0" animBg="1"/>
      <p:bldP spid="25" grpId="0" animBg="1"/>
      <p:bldP spid="26" grpId="0" animBg="1"/>
      <p:bldP spid="27" grpId="0" animBg="1"/>
      <p:bldP spid="28" grpId="0" animBg="1"/>
      <p:bldP spid="29" grpId="0" animBg="1"/>
      <p:bldP spid="30" grpId="0" animBg="1"/>
      <p:bldP spid="31" grpId="0"/>
      <p:bldP spid="41" grpId="0"/>
      <p:bldP spid="42" grpId="0" animBg="1"/>
      <p:bldP spid="40" grpId="0" animBg="1"/>
      <p:bldP spid="43" grpId="0" animBg="1"/>
      <p:bldP spid="44" grpId="0" animBg="1"/>
      <p:bldP spid="45"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003300"/>
        </a:solidFill>
        <a:effectLst/>
      </p:bgPr>
    </p:bg>
    <p:spTree>
      <p:nvGrpSpPr>
        <p:cNvPr id="1" name=""/>
        <p:cNvGrpSpPr/>
        <p:nvPr/>
      </p:nvGrpSpPr>
      <p:grpSpPr>
        <a:xfrm>
          <a:off x="0" y="0"/>
          <a:ext cx="0" cy="0"/>
          <a:chOff x="0" y="0"/>
          <a:chExt cx="0" cy="0"/>
        </a:xfrm>
      </p:grpSpPr>
      <p:sp>
        <p:nvSpPr>
          <p:cNvPr id="67586" name="标题 1"/>
          <p:cNvSpPr>
            <a:spLocks noGrp="1"/>
          </p:cNvSpPr>
          <p:nvPr>
            <p:ph type="title"/>
          </p:nvPr>
        </p:nvSpPr>
        <p:spPr>
          <a:xfrm>
            <a:off x="457200" y="1063625"/>
            <a:ext cx="8229600" cy="744538"/>
          </a:xfrm>
        </p:spPr>
        <p:txBody>
          <a:bodyPr/>
          <a:lstStyle/>
          <a:p>
            <a:r>
              <a:rPr lang="zh-CN" altLang="en-US" smtClean="0">
                <a:ea typeface="黑体" panose="02010609060101010101" pitchFamily="49" charset="-122"/>
              </a:rPr>
              <a:t>看那个大些的例子</a:t>
            </a:r>
          </a:p>
        </p:txBody>
      </p:sp>
      <p:sp>
        <p:nvSpPr>
          <p:cNvPr id="67587" name="内容占位符 2"/>
          <p:cNvSpPr>
            <a:spLocks noGrp="1"/>
          </p:cNvSpPr>
          <p:nvPr>
            <p:ph idx="1"/>
          </p:nvPr>
        </p:nvSpPr>
        <p:spPr>
          <a:xfrm>
            <a:off x="468313" y="4832350"/>
            <a:ext cx="8207375" cy="973138"/>
          </a:xfrm>
        </p:spPr>
        <p:txBody>
          <a:bodyPr/>
          <a:lstStyle/>
          <a:p>
            <a:r>
              <a:rPr lang="zh-CN" altLang="en-US" sz="2800" smtClean="0">
                <a:solidFill>
                  <a:schemeClr val="bg1"/>
                </a:solidFill>
                <a:ea typeface="黑体" panose="02010609060101010101" pitchFamily="49" charset="-122"/>
              </a:rPr>
              <a:t>初始价格为</a:t>
            </a:r>
            <a:r>
              <a:rPr lang="en-US" altLang="zh-CN" sz="2800" smtClean="0">
                <a:solidFill>
                  <a:schemeClr val="bg1"/>
                </a:solidFill>
                <a:ea typeface="黑体" panose="02010609060101010101" pitchFamily="49" charset="-122"/>
              </a:rPr>
              <a:t>0</a:t>
            </a:r>
            <a:r>
              <a:rPr lang="zh-CN" altLang="en-US" sz="2800" smtClean="0">
                <a:solidFill>
                  <a:schemeClr val="bg1"/>
                </a:solidFill>
                <a:ea typeface="黑体" panose="02010609060101010101" pitchFamily="49" charset="-122"/>
              </a:rPr>
              <a:t>，形成偏好卖家图，看其中是否存在一个买家受限组</a:t>
            </a:r>
          </a:p>
        </p:txBody>
      </p:sp>
      <p:sp>
        <p:nvSpPr>
          <p:cNvPr id="67588" name="文本框 3"/>
          <p:cNvSpPr txBox="1">
            <a:spLocks noChangeArrowheads="1"/>
          </p:cNvSpPr>
          <p:nvPr/>
        </p:nvSpPr>
        <p:spPr bwMode="auto">
          <a:xfrm>
            <a:off x="4932363" y="2119313"/>
            <a:ext cx="2519362"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800">
                <a:solidFill>
                  <a:schemeClr val="bg1"/>
                </a:solidFill>
                <a:ea typeface="黑体" panose="02010609060101010101" pitchFamily="49" charset="-122"/>
              </a:rPr>
              <a:t>6  4  1  2  1  3</a:t>
            </a:r>
          </a:p>
          <a:p>
            <a:pPr>
              <a:spcBef>
                <a:spcPct val="0"/>
              </a:spcBef>
              <a:buClrTx/>
              <a:buFontTx/>
              <a:buAutoNum type="arabicPlain" startAt="8"/>
            </a:pPr>
            <a:r>
              <a:rPr kumimoji="1" lang="en-US" altLang="zh-CN" sz="2800">
                <a:solidFill>
                  <a:schemeClr val="bg1"/>
                </a:solidFill>
                <a:ea typeface="黑体" panose="02010609060101010101" pitchFamily="49" charset="-122"/>
              </a:rPr>
              <a:t>  4  5  2  1  6</a:t>
            </a:r>
          </a:p>
          <a:p>
            <a:pPr>
              <a:spcBef>
                <a:spcPct val="0"/>
              </a:spcBef>
              <a:buClrTx/>
              <a:buFontTx/>
              <a:buAutoNum type="arabicPlain" startAt="5"/>
            </a:pPr>
            <a:r>
              <a:rPr kumimoji="1" lang="en-US" altLang="zh-CN" sz="2800">
                <a:solidFill>
                  <a:schemeClr val="bg1"/>
                </a:solidFill>
                <a:ea typeface="黑体" panose="02010609060101010101" pitchFamily="49" charset="-122"/>
              </a:rPr>
              <a:t>  3  7  2  6  7</a:t>
            </a:r>
          </a:p>
          <a:p>
            <a:pPr>
              <a:spcBef>
                <a:spcPct val="0"/>
              </a:spcBef>
              <a:buClrTx/>
              <a:buFontTx/>
              <a:buNone/>
            </a:pPr>
            <a:r>
              <a:rPr kumimoji="1" lang="en-US" altLang="zh-CN" sz="2800">
                <a:solidFill>
                  <a:schemeClr val="bg1"/>
                </a:solidFill>
                <a:ea typeface="黑体" panose="02010609060101010101" pitchFamily="49" charset="-122"/>
              </a:rPr>
              <a:t>7  9  6  3  8  2</a:t>
            </a:r>
            <a:endParaRPr kumimoji="1" lang="en-US" altLang="zh-CN" sz="2800">
              <a:solidFill>
                <a:srgbClr val="FFFFFF"/>
              </a:solidFill>
              <a:ea typeface="黑体" panose="02010609060101010101" pitchFamily="49" charset="-122"/>
            </a:endParaRPr>
          </a:p>
          <a:p>
            <a:pPr>
              <a:spcBef>
                <a:spcPct val="0"/>
              </a:spcBef>
              <a:buClrTx/>
              <a:buFontTx/>
              <a:buNone/>
            </a:pPr>
            <a:r>
              <a:rPr kumimoji="1" lang="en-US" altLang="zh-CN" sz="2800">
                <a:solidFill>
                  <a:srgbClr val="FFFFFF"/>
                </a:solidFill>
                <a:ea typeface="黑体" panose="02010609060101010101" pitchFamily="49" charset="-122"/>
              </a:rPr>
              <a:t>8  5  4  6  1  8  </a:t>
            </a:r>
          </a:p>
          <a:p>
            <a:pPr>
              <a:spcBef>
                <a:spcPct val="0"/>
              </a:spcBef>
              <a:buClrTx/>
              <a:buFontTx/>
              <a:buNone/>
            </a:pPr>
            <a:r>
              <a:rPr kumimoji="1" lang="en-US" altLang="zh-CN" sz="2800">
                <a:solidFill>
                  <a:srgbClr val="FFFFFF"/>
                </a:solidFill>
                <a:ea typeface="黑体" panose="02010609060101010101" pitchFamily="49" charset="-122"/>
              </a:rPr>
              <a:t>6  3  2  9  7  4</a:t>
            </a:r>
            <a:endParaRPr kumimoji="1" lang="zh-CN" altLang="en-US" sz="2800">
              <a:solidFill>
                <a:srgbClr val="FFFFFF"/>
              </a:solidFill>
              <a:ea typeface="黑体" panose="02010609060101010101" pitchFamily="49" charset="-122"/>
            </a:endParaRPr>
          </a:p>
        </p:txBody>
      </p:sp>
      <p:sp>
        <p:nvSpPr>
          <p:cNvPr id="5" name="椭圆 4"/>
          <p:cNvSpPr>
            <a:spLocks noChangeArrowheads="1"/>
          </p:cNvSpPr>
          <p:nvPr/>
        </p:nvSpPr>
        <p:spPr bwMode="auto">
          <a:xfrm>
            <a:off x="2843213" y="23082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 name="椭圆 5"/>
          <p:cNvSpPr>
            <a:spLocks noChangeArrowheads="1"/>
          </p:cNvSpPr>
          <p:nvPr/>
        </p:nvSpPr>
        <p:spPr bwMode="auto">
          <a:xfrm>
            <a:off x="2843213" y="31702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a:off x="2843213" y="36036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flipH="1">
            <a:off x="2843213" y="2794000"/>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4211638" y="23082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椭圆 9"/>
          <p:cNvSpPr>
            <a:spLocks noChangeArrowheads="1"/>
          </p:cNvSpPr>
          <p:nvPr/>
        </p:nvSpPr>
        <p:spPr bwMode="auto">
          <a:xfrm>
            <a:off x="4211638" y="31702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椭圆 10"/>
          <p:cNvSpPr>
            <a:spLocks noChangeArrowheads="1"/>
          </p:cNvSpPr>
          <p:nvPr/>
        </p:nvSpPr>
        <p:spPr bwMode="auto">
          <a:xfrm>
            <a:off x="4211638" y="36036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2" name="椭圆 11"/>
          <p:cNvSpPr>
            <a:spLocks noChangeArrowheads="1"/>
          </p:cNvSpPr>
          <p:nvPr/>
        </p:nvSpPr>
        <p:spPr bwMode="auto">
          <a:xfrm flipH="1">
            <a:off x="4211638" y="2738438"/>
            <a:ext cx="215900" cy="144462"/>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3" name="直线连接符 12"/>
          <p:cNvCxnSpPr>
            <a:cxnSpLocks noChangeShapeType="1"/>
            <a:stCxn id="5" idx="5"/>
            <a:endCxn id="12" idx="6"/>
          </p:cNvCxnSpPr>
          <p:nvPr/>
        </p:nvCxnSpPr>
        <p:spPr bwMode="auto">
          <a:xfrm>
            <a:off x="3027363" y="2446338"/>
            <a:ext cx="1184275" cy="36512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直线连接符 13"/>
          <p:cNvCxnSpPr>
            <a:cxnSpLocks noChangeShapeType="1"/>
            <a:stCxn id="5" idx="6"/>
            <a:endCxn id="9" idx="2"/>
          </p:cNvCxnSpPr>
          <p:nvPr/>
        </p:nvCxnSpPr>
        <p:spPr bwMode="auto">
          <a:xfrm>
            <a:off x="3059113" y="2389188"/>
            <a:ext cx="1152525"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连接符 14"/>
          <p:cNvCxnSpPr>
            <a:cxnSpLocks noChangeShapeType="1"/>
            <a:endCxn id="11" idx="2"/>
          </p:cNvCxnSpPr>
          <p:nvPr/>
        </p:nvCxnSpPr>
        <p:spPr bwMode="auto">
          <a:xfrm>
            <a:off x="3059113" y="2928938"/>
            <a:ext cx="1152525" cy="75565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直线连接符 15"/>
          <p:cNvCxnSpPr>
            <a:cxnSpLocks noChangeShapeType="1"/>
            <a:endCxn id="10" idx="2"/>
          </p:cNvCxnSpPr>
          <p:nvPr/>
        </p:nvCxnSpPr>
        <p:spPr bwMode="auto">
          <a:xfrm>
            <a:off x="2987675" y="3225800"/>
            <a:ext cx="1223963" cy="254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椭圆 16"/>
          <p:cNvSpPr>
            <a:spLocks noChangeArrowheads="1"/>
          </p:cNvSpPr>
          <p:nvPr/>
        </p:nvSpPr>
        <p:spPr bwMode="auto">
          <a:xfrm>
            <a:off x="2843213" y="40084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8" name="椭圆 17"/>
          <p:cNvSpPr>
            <a:spLocks noChangeArrowheads="1"/>
          </p:cNvSpPr>
          <p:nvPr/>
        </p:nvSpPr>
        <p:spPr bwMode="auto">
          <a:xfrm>
            <a:off x="2843213" y="438785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9" name="椭圆 18"/>
          <p:cNvSpPr>
            <a:spLocks noChangeArrowheads="1"/>
          </p:cNvSpPr>
          <p:nvPr/>
        </p:nvSpPr>
        <p:spPr bwMode="auto">
          <a:xfrm>
            <a:off x="4211638" y="438785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0" name="椭圆 19"/>
          <p:cNvSpPr>
            <a:spLocks noChangeArrowheads="1"/>
          </p:cNvSpPr>
          <p:nvPr/>
        </p:nvSpPr>
        <p:spPr bwMode="auto">
          <a:xfrm>
            <a:off x="4211638" y="40084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7605" name="文本框 12"/>
          <p:cNvSpPr txBox="1">
            <a:spLocks noChangeArrowheads="1"/>
          </p:cNvSpPr>
          <p:nvPr/>
        </p:nvSpPr>
        <p:spPr bwMode="auto">
          <a:xfrm>
            <a:off x="2124075" y="2082800"/>
            <a:ext cx="576263"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0</a:t>
            </a:r>
            <a:endParaRPr kumimoji="1" lang="zh-CN" altLang="en-US" sz="2800">
              <a:solidFill>
                <a:srgbClr val="FFFFFF"/>
              </a:solidFill>
              <a:ea typeface="黑体" panose="02010609060101010101" pitchFamily="49" charset="-122"/>
            </a:endParaRPr>
          </a:p>
        </p:txBody>
      </p:sp>
      <p:cxnSp>
        <p:nvCxnSpPr>
          <p:cNvPr id="22" name="直线连接符 21"/>
          <p:cNvCxnSpPr>
            <a:cxnSpLocks noChangeShapeType="1"/>
            <a:stCxn id="33" idx="6"/>
            <a:endCxn id="37" idx="3"/>
          </p:cNvCxnSpPr>
          <p:nvPr/>
        </p:nvCxnSpPr>
        <p:spPr bwMode="auto">
          <a:xfrm flipV="1">
            <a:off x="3059113" y="4138613"/>
            <a:ext cx="1123950" cy="35718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直线连接符 23"/>
          <p:cNvCxnSpPr>
            <a:cxnSpLocks noChangeShapeType="1"/>
            <a:stCxn id="18" idx="6"/>
          </p:cNvCxnSpPr>
          <p:nvPr/>
        </p:nvCxnSpPr>
        <p:spPr bwMode="auto">
          <a:xfrm flipV="1">
            <a:off x="3059113" y="3308350"/>
            <a:ext cx="1255712" cy="116046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直线连接符 25"/>
          <p:cNvCxnSpPr>
            <a:cxnSpLocks noChangeShapeType="1"/>
            <a:endCxn id="20" idx="1"/>
          </p:cNvCxnSpPr>
          <p:nvPr/>
        </p:nvCxnSpPr>
        <p:spPr bwMode="auto">
          <a:xfrm>
            <a:off x="2916238" y="2443163"/>
            <a:ext cx="1327150" cy="158908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直线连接符 27"/>
          <p:cNvCxnSpPr>
            <a:cxnSpLocks noChangeShapeType="1"/>
            <a:stCxn id="7" idx="5"/>
            <a:endCxn id="19" idx="2"/>
          </p:cNvCxnSpPr>
          <p:nvPr/>
        </p:nvCxnSpPr>
        <p:spPr bwMode="auto">
          <a:xfrm>
            <a:off x="3028950" y="3741738"/>
            <a:ext cx="1182688" cy="7270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椭圆 30"/>
          <p:cNvSpPr>
            <a:spLocks noChangeArrowheads="1"/>
          </p:cNvSpPr>
          <p:nvPr/>
        </p:nvSpPr>
        <p:spPr bwMode="auto">
          <a:xfrm>
            <a:off x="4140200" y="2281238"/>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2" name="椭圆 31"/>
          <p:cNvSpPr>
            <a:spLocks noChangeArrowheads="1"/>
          </p:cNvSpPr>
          <p:nvPr/>
        </p:nvSpPr>
        <p:spPr bwMode="auto">
          <a:xfrm>
            <a:off x="2771775" y="2767013"/>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3" name="椭圆 32"/>
          <p:cNvSpPr>
            <a:spLocks noChangeArrowheads="1"/>
          </p:cNvSpPr>
          <p:nvPr/>
        </p:nvSpPr>
        <p:spPr bwMode="auto">
          <a:xfrm>
            <a:off x="2771775" y="4387850"/>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4" name="椭圆 33"/>
          <p:cNvSpPr>
            <a:spLocks noChangeArrowheads="1"/>
          </p:cNvSpPr>
          <p:nvPr/>
        </p:nvSpPr>
        <p:spPr bwMode="auto">
          <a:xfrm>
            <a:off x="4140200" y="2713038"/>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5" name="椭圆 34"/>
          <p:cNvSpPr>
            <a:spLocks noChangeArrowheads="1"/>
          </p:cNvSpPr>
          <p:nvPr/>
        </p:nvSpPr>
        <p:spPr bwMode="auto">
          <a:xfrm>
            <a:off x="4140200" y="3576638"/>
            <a:ext cx="287338" cy="217487"/>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6" name="椭圆 35"/>
          <p:cNvSpPr>
            <a:spLocks noChangeArrowheads="1"/>
          </p:cNvSpPr>
          <p:nvPr/>
        </p:nvSpPr>
        <p:spPr bwMode="auto">
          <a:xfrm>
            <a:off x="2771775" y="2281238"/>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7" name="椭圆 36"/>
          <p:cNvSpPr>
            <a:spLocks noChangeArrowheads="1"/>
          </p:cNvSpPr>
          <p:nvPr/>
        </p:nvSpPr>
        <p:spPr bwMode="auto">
          <a:xfrm>
            <a:off x="4140200" y="3956050"/>
            <a:ext cx="287338" cy="21431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8" name="椭圆 37"/>
          <p:cNvSpPr>
            <a:spLocks noChangeArrowheads="1"/>
          </p:cNvSpPr>
          <p:nvPr/>
        </p:nvSpPr>
        <p:spPr bwMode="auto">
          <a:xfrm>
            <a:off x="2771775" y="3576638"/>
            <a:ext cx="287338" cy="217487"/>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9" name="椭圆 38"/>
          <p:cNvSpPr>
            <a:spLocks noChangeArrowheads="1"/>
          </p:cNvSpPr>
          <p:nvPr/>
        </p:nvSpPr>
        <p:spPr bwMode="auto">
          <a:xfrm>
            <a:off x="4140200" y="4387850"/>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rgbClr val="003300"/>
        </a:solidFill>
        <a:effectLst/>
      </p:bgPr>
    </p:bg>
    <p:spTree>
      <p:nvGrpSpPr>
        <p:cNvPr id="1" name=""/>
        <p:cNvGrpSpPr/>
        <p:nvPr/>
      </p:nvGrpSpPr>
      <p:grpSpPr>
        <a:xfrm>
          <a:off x="0" y="0"/>
          <a:ext cx="0" cy="0"/>
          <a:chOff x="0" y="0"/>
          <a:chExt cx="0" cy="0"/>
        </a:xfrm>
      </p:grpSpPr>
      <p:sp>
        <p:nvSpPr>
          <p:cNvPr id="68610" name="标题 1"/>
          <p:cNvSpPr>
            <a:spLocks noGrp="1"/>
          </p:cNvSpPr>
          <p:nvPr>
            <p:ph type="title"/>
          </p:nvPr>
        </p:nvSpPr>
        <p:spPr>
          <a:xfrm>
            <a:off x="457200" y="1063625"/>
            <a:ext cx="8229600" cy="744538"/>
          </a:xfrm>
        </p:spPr>
        <p:txBody>
          <a:bodyPr/>
          <a:lstStyle/>
          <a:p>
            <a:r>
              <a:rPr lang="zh-CN" altLang="en-US" smtClean="0">
                <a:ea typeface="黑体" panose="02010609060101010101" pitchFamily="49" charset="-122"/>
              </a:rPr>
              <a:t>与受限买家关联的卖家调整价格</a:t>
            </a:r>
          </a:p>
        </p:txBody>
      </p:sp>
      <p:sp>
        <p:nvSpPr>
          <p:cNvPr id="68611" name="内容占位符 2"/>
          <p:cNvSpPr>
            <a:spLocks noGrp="1"/>
          </p:cNvSpPr>
          <p:nvPr>
            <p:ph idx="1"/>
          </p:nvPr>
        </p:nvSpPr>
        <p:spPr>
          <a:xfrm>
            <a:off x="468313" y="4832350"/>
            <a:ext cx="8280400" cy="973138"/>
          </a:xfrm>
        </p:spPr>
        <p:txBody>
          <a:bodyPr/>
          <a:lstStyle/>
          <a:p>
            <a:r>
              <a:rPr lang="zh-CN" altLang="en-US" sz="2800" smtClean="0">
                <a:solidFill>
                  <a:schemeClr val="bg1"/>
                </a:solidFill>
                <a:ea typeface="黑体" panose="02010609060101010101" pitchFamily="49" charset="-122"/>
              </a:rPr>
              <a:t>形成新的偏好卖家图（看到边的调整），再看是否存在买家受限组</a:t>
            </a:r>
          </a:p>
        </p:txBody>
      </p:sp>
      <p:sp>
        <p:nvSpPr>
          <p:cNvPr id="68612" name="文本框 3"/>
          <p:cNvSpPr txBox="1">
            <a:spLocks noChangeArrowheads="1"/>
          </p:cNvSpPr>
          <p:nvPr/>
        </p:nvSpPr>
        <p:spPr bwMode="auto">
          <a:xfrm>
            <a:off x="4932363" y="2190750"/>
            <a:ext cx="26638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800">
                <a:solidFill>
                  <a:schemeClr val="bg1"/>
                </a:solidFill>
                <a:ea typeface="黑体" panose="02010609060101010101" pitchFamily="49" charset="-122"/>
              </a:rPr>
              <a:t>6  4  1  2  1  3</a:t>
            </a:r>
          </a:p>
          <a:p>
            <a:pPr>
              <a:spcBef>
                <a:spcPct val="0"/>
              </a:spcBef>
              <a:buClrTx/>
              <a:buFontTx/>
              <a:buAutoNum type="arabicPlain" startAt="8"/>
            </a:pPr>
            <a:r>
              <a:rPr kumimoji="1" lang="en-US" altLang="zh-CN" sz="2800">
                <a:solidFill>
                  <a:schemeClr val="bg1"/>
                </a:solidFill>
                <a:ea typeface="黑体" panose="02010609060101010101" pitchFamily="49" charset="-122"/>
              </a:rPr>
              <a:t>  4  5  2  1  6</a:t>
            </a:r>
          </a:p>
          <a:p>
            <a:pPr>
              <a:spcBef>
                <a:spcPct val="0"/>
              </a:spcBef>
              <a:buClrTx/>
              <a:buFontTx/>
              <a:buAutoNum type="arabicPlain" startAt="5"/>
            </a:pPr>
            <a:r>
              <a:rPr kumimoji="1" lang="en-US" altLang="zh-CN" sz="2800">
                <a:solidFill>
                  <a:schemeClr val="bg1"/>
                </a:solidFill>
                <a:ea typeface="黑体" panose="02010609060101010101" pitchFamily="49" charset="-122"/>
              </a:rPr>
              <a:t>  3  7  2  6  7</a:t>
            </a:r>
          </a:p>
          <a:p>
            <a:pPr>
              <a:spcBef>
                <a:spcPct val="0"/>
              </a:spcBef>
              <a:buClrTx/>
              <a:buFontTx/>
              <a:buNone/>
            </a:pPr>
            <a:r>
              <a:rPr kumimoji="1" lang="en-US" altLang="zh-CN" sz="2800">
                <a:solidFill>
                  <a:schemeClr val="bg1"/>
                </a:solidFill>
                <a:ea typeface="黑体" panose="02010609060101010101" pitchFamily="49" charset="-122"/>
              </a:rPr>
              <a:t>7  9  6  3  8  2</a:t>
            </a:r>
            <a:endParaRPr kumimoji="1" lang="en-US" altLang="zh-CN" sz="2800">
              <a:solidFill>
                <a:srgbClr val="FFFFFF"/>
              </a:solidFill>
              <a:ea typeface="黑体" panose="02010609060101010101" pitchFamily="49" charset="-122"/>
            </a:endParaRPr>
          </a:p>
          <a:p>
            <a:pPr>
              <a:spcBef>
                <a:spcPct val="0"/>
              </a:spcBef>
              <a:buClrTx/>
              <a:buFontTx/>
              <a:buNone/>
            </a:pPr>
            <a:r>
              <a:rPr kumimoji="1" lang="en-US" altLang="zh-CN" sz="2800">
                <a:solidFill>
                  <a:srgbClr val="FFFFFF"/>
                </a:solidFill>
                <a:ea typeface="黑体" panose="02010609060101010101" pitchFamily="49" charset="-122"/>
              </a:rPr>
              <a:t>8  5  4  6  1  8  </a:t>
            </a:r>
          </a:p>
          <a:p>
            <a:pPr>
              <a:spcBef>
                <a:spcPct val="0"/>
              </a:spcBef>
              <a:buClrTx/>
              <a:buFontTx/>
              <a:buNone/>
            </a:pPr>
            <a:r>
              <a:rPr kumimoji="1" lang="en-US" altLang="zh-CN" sz="2800">
                <a:solidFill>
                  <a:srgbClr val="FFFFFF"/>
                </a:solidFill>
                <a:ea typeface="黑体" panose="02010609060101010101" pitchFamily="49" charset="-122"/>
              </a:rPr>
              <a:t>6  3  2  9  7  4</a:t>
            </a:r>
            <a:endParaRPr kumimoji="1" lang="zh-CN" altLang="en-US" sz="2800">
              <a:solidFill>
                <a:srgbClr val="FFFFFF"/>
              </a:solidFill>
              <a:ea typeface="黑体" panose="02010609060101010101" pitchFamily="49" charset="-122"/>
            </a:endParaRPr>
          </a:p>
        </p:txBody>
      </p:sp>
      <p:sp>
        <p:nvSpPr>
          <p:cNvPr id="5" name="椭圆 4"/>
          <p:cNvSpPr>
            <a:spLocks noChangeArrowheads="1"/>
          </p:cNvSpPr>
          <p:nvPr/>
        </p:nvSpPr>
        <p:spPr bwMode="auto">
          <a:xfrm>
            <a:off x="2843213" y="23796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 name="椭圆 5"/>
          <p:cNvSpPr>
            <a:spLocks noChangeArrowheads="1"/>
          </p:cNvSpPr>
          <p:nvPr/>
        </p:nvSpPr>
        <p:spPr bwMode="auto">
          <a:xfrm>
            <a:off x="2843213" y="32432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a:off x="2843213" y="36750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flipH="1">
            <a:off x="2843213" y="2865438"/>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4211638" y="23796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椭圆 9"/>
          <p:cNvSpPr>
            <a:spLocks noChangeArrowheads="1"/>
          </p:cNvSpPr>
          <p:nvPr/>
        </p:nvSpPr>
        <p:spPr bwMode="auto">
          <a:xfrm>
            <a:off x="4211638" y="32432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椭圆 10"/>
          <p:cNvSpPr>
            <a:spLocks noChangeArrowheads="1"/>
          </p:cNvSpPr>
          <p:nvPr/>
        </p:nvSpPr>
        <p:spPr bwMode="auto">
          <a:xfrm>
            <a:off x="4211638" y="36750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2" name="椭圆 11"/>
          <p:cNvSpPr>
            <a:spLocks noChangeArrowheads="1"/>
          </p:cNvSpPr>
          <p:nvPr/>
        </p:nvSpPr>
        <p:spPr bwMode="auto">
          <a:xfrm flipH="1">
            <a:off x="4211638" y="2809875"/>
            <a:ext cx="215900" cy="144463"/>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3" name="直线连接符 12"/>
          <p:cNvCxnSpPr>
            <a:cxnSpLocks noChangeShapeType="1"/>
            <a:stCxn id="36" idx="5"/>
            <a:endCxn id="12" idx="7"/>
          </p:cNvCxnSpPr>
          <p:nvPr/>
        </p:nvCxnSpPr>
        <p:spPr bwMode="auto">
          <a:xfrm>
            <a:off x="3016250" y="2536825"/>
            <a:ext cx="1227138" cy="2952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直线连接符 13"/>
          <p:cNvCxnSpPr>
            <a:cxnSpLocks noChangeShapeType="1"/>
            <a:stCxn id="5" idx="6"/>
            <a:endCxn id="31" idx="2"/>
          </p:cNvCxnSpPr>
          <p:nvPr/>
        </p:nvCxnSpPr>
        <p:spPr bwMode="auto">
          <a:xfrm>
            <a:off x="3059113" y="2460625"/>
            <a:ext cx="1081087" cy="1588"/>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连接符 14"/>
          <p:cNvCxnSpPr>
            <a:cxnSpLocks noChangeShapeType="1"/>
            <a:stCxn id="8" idx="3"/>
            <a:endCxn id="11" idx="1"/>
          </p:cNvCxnSpPr>
          <p:nvPr/>
        </p:nvCxnSpPr>
        <p:spPr bwMode="auto">
          <a:xfrm>
            <a:off x="3027363" y="2986088"/>
            <a:ext cx="1216025" cy="71278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直线连接符 15"/>
          <p:cNvCxnSpPr>
            <a:cxnSpLocks noChangeShapeType="1"/>
            <a:endCxn id="10" idx="2"/>
          </p:cNvCxnSpPr>
          <p:nvPr/>
        </p:nvCxnSpPr>
        <p:spPr bwMode="auto">
          <a:xfrm>
            <a:off x="2987675" y="3297238"/>
            <a:ext cx="1223963" cy="2698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椭圆 16"/>
          <p:cNvSpPr>
            <a:spLocks noChangeArrowheads="1"/>
          </p:cNvSpPr>
          <p:nvPr/>
        </p:nvSpPr>
        <p:spPr bwMode="auto">
          <a:xfrm>
            <a:off x="2843213" y="40814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8" name="椭圆 17"/>
          <p:cNvSpPr>
            <a:spLocks noChangeArrowheads="1"/>
          </p:cNvSpPr>
          <p:nvPr/>
        </p:nvSpPr>
        <p:spPr bwMode="auto">
          <a:xfrm>
            <a:off x="2843213" y="445928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9" name="椭圆 18"/>
          <p:cNvSpPr>
            <a:spLocks noChangeArrowheads="1"/>
          </p:cNvSpPr>
          <p:nvPr/>
        </p:nvSpPr>
        <p:spPr bwMode="auto">
          <a:xfrm>
            <a:off x="4211638" y="445928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0" name="椭圆 19"/>
          <p:cNvSpPr>
            <a:spLocks noChangeArrowheads="1"/>
          </p:cNvSpPr>
          <p:nvPr/>
        </p:nvSpPr>
        <p:spPr bwMode="auto">
          <a:xfrm>
            <a:off x="4211638" y="4081463"/>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8629" name="文本框 12"/>
          <p:cNvSpPr txBox="1">
            <a:spLocks noChangeArrowheads="1"/>
          </p:cNvSpPr>
          <p:nvPr/>
        </p:nvSpPr>
        <p:spPr bwMode="auto">
          <a:xfrm>
            <a:off x="1979613" y="2155825"/>
            <a:ext cx="576262"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800">
                <a:solidFill>
                  <a:srgbClr val="FFFFFF"/>
                </a:solidFill>
                <a:ea typeface="黑体" panose="02010609060101010101" pitchFamily="49" charset="-122"/>
              </a:rPr>
              <a:t>1</a:t>
            </a:r>
          </a:p>
          <a:p>
            <a:pPr>
              <a:spcBef>
                <a:spcPct val="0"/>
              </a:spcBef>
              <a:buClrTx/>
              <a:buFontTx/>
              <a:buNone/>
            </a:pPr>
            <a:r>
              <a:rPr kumimoji="1" lang="en-US" altLang="zh-CN" sz="2800">
                <a:solidFill>
                  <a:srgbClr val="FFFFFF"/>
                </a:solidFill>
                <a:ea typeface="黑体" panose="02010609060101010101" pitchFamily="49" charset="-122"/>
              </a:rPr>
              <a:t>1</a:t>
            </a:r>
          </a:p>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1</a:t>
            </a:r>
          </a:p>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1</a:t>
            </a:r>
            <a:endParaRPr kumimoji="1" lang="zh-CN" altLang="en-US" sz="2800">
              <a:solidFill>
                <a:srgbClr val="FFFFFF"/>
              </a:solidFill>
              <a:ea typeface="黑体" panose="02010609060101010101" pitchFamily="49" charset="-122"/>
            </a:endParaRPr>
          </a:p>
        </p:txBody>
      </p:sp>
      <p:cxnSp>
        <p:nvCxnSpPr>
          <p:cNvPr id="22" name="直线连接符 21"/>
          <p:cNvCxnSpPr>
            <a:cxnSpLocks noChangeShapeType="1"/>
            <a:stCxn id="33" idx="6"/>
            <a:endCxn id="37" idx="3"/>
          </p:cNvCxnSpPr>
          <p:nvPr/>
        </p:nvCxnSpPr>
        <p:spPr bwMode="auto">
          <a:xfrm flipV="1">
            <a:off x="3059113" y="4210050"/>
            <a:ext cx="1123950" cy="357188"/>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直线连接符 23"/>
          <p:cNvCxnSpPr>
            <a:cxnSpLocks noChangeShapeType="1"/>
            <a:stCxn id="17" idx="7"/>
            <a:endCxn id="11" idx="3"/>
          </p:cNvCxnSpPr>
          <p:nvPr/>
        </p:nvCxnSpPr>
        <p:spPr bwMode="auto">
          <a:xfrm flipV="1">
            <a:off x="3027363" y="3813175"/>
            <a:ext cx="1216025" cy="2921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直线连接符 25"/>
          <p:cNvCxnSpPr>
            <a:cxnSpLocks noChangeShapeType="1"/>
            <a:endCxn id="20" idx="1"/>
          </p:cNvCxnSpPr>
          <p:nvPr/>
        </p:nvCxnSpPr>
        <p:spPr bwMode="auto">
          <a:xfrm>
            <a:off x="2916238" y="2514600"/>
            <a:ext cx="1327150" cy="15906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直线连接符 27"/>
          <p:cNvCxnSpPr>
            <a:cxnSpLocks noChangeShapeType="1"/>
            <a:stCxn id="7" idx="5"/>
            <a:endCxn id="19" idx="2"/>
          </p:cNvCxnSpPr>
          <p:nvPr/>
        </p:nvCxnSpPr>
        <p:spPr bwMode="auto">
          <a:xfrm>
            <a:off x="3028950" y="3814763"/>
            <a:ext cx="1182688" cy="72548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椭圆 30"/>
          <p:cNvSpPr>
            <a:spLocks noChangeArrowheads="1"/>
          </p:cNvSpPr>
          <p:nvPr/>
        </p:nvSpPr>
        <p:spPr bwMode="auto">
          <a:xfrm>
            <a:off x="4140200" y="2352675"/>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3" name="椭圆 32"/>
          <p:cNvSpPr>
            <a:spLocks noChangeArrowheads="1"/>
          </p:cNvSpPr>
          <p:nvPr/>
        </p:nvSpPr>
        <p:spPr bwMode="auto">
          <a:xfrm>
            <a:off x="2771775" y="4459288"/>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4" name="椭圆 33"/>
          <p:cNvSpPr>
            <a:spLocks noChangeArrowheads="1"/>
          </p:cNvSpPr>
          <p:nvPr/>
        </p:nvSpPr>
        <p:spPr bwMode="auto">
          <a:xfrm>
            <a:off x="4140200" y="2786063"/>
            <a:ext cx="287338" cy="214312"/>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6" name="椭圆 35"/>
          <p:cNvSpPr>
            <a:spLocks noChangeArrowheads="1"/>
          </p:cNvSpPr>
          <p:nvPr/>
        </p:nvSpPr>
        <p:spPr bwMode="auto">
          <a:xfrm>
            <a:off x="2771775" y="2352675"/>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7" name="椭圆 36"/>
          <p:cNvSpPr>
            <a:spLocks noChangeArrowheads="1"/>
          </p:cNvSpPr>
          <p:nvPr/>
        </p:nvSpPr>
        <p:spPr bwMode="auto">
          <a:xfrm>
            <a:off x="4140200" y="4027488"/>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8" name="椭圆 37"/>
          <p:cNvSpPr>
            <a:spLocks noChangeArrowheads="1"/>
          </p:cNvSpPr>
          <p:nvPr/>
        </p:nvSpPr>
        <p:spPr bwMode="auto">
          <a:xfrm>
            <a:off x="2771775" y="3648075"/>
            <a:ext cx="287338" cy="217488"/>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9" name="椭圆 38"/>
          <p:cNvSpPr>
            <a:spLocks noChangeArrowheads="1"/>
          </p:cNvSpPr>
          <p:nvPr/>
        </p:nvSpPr>
        <p:spPr bwMode="auto">
          <a:xfrm>
            <a:off x="4140200" y="4459288"/>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1" name="椭圆 40"/>
          <p:cNvSpPr>
            <a:spLocks noChangeArrowheads="1"/>
          </p:cNvSpPr>
          <p:nvPr/>
        </p:nvSpPr>
        <p:spPr bwMode="auto">
          <a:xfrm>
            <a:off x="4140200" y="3216275"/>
            <a:ext cx="287338" cy="217488"/>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44" name="椭圆 43"/>
          <p:cNvSpPr>
            <a:spLocks noChangeArrowheads="1"/>
          </p:cNvSpPr>
          <p:nvPr/>
        </p:nvSpPr>
        <p:spPr bwMode="auto">
          <a:xfrm>
            <a:off x="2771775" y="3216275"/>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6" grpId="0" animBg="1"/>
      <p:bldP spid="37" grpId="0" animBg="1"/>
      <p:bldP spid="38" grpId="0" animBg="1"/>
      <p:bldP spid="39" grpId="0" animBg="1"/>
      <p:bldP spid="41" grpId="0" animBg="1"/>
      <p:bldP spid="4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rgbClr val="003300"/>
        </a:solidFill>
        <a:effectLst/>
      </p:bgPr>
    </p:bg>
    <p:spTree>
      <p:nvGrpSpPr>
        <p:cNvPr id="1" name=""/>
        <p:cNvGrpSpPr/>
        <p:nvPr/>
      </p:nvGrpSpPr>
      <p:grpSpPr>
        <a:xfrm>
          <a:off x="0" y="0"/>
          <a:ext cx="0" cy="0"/>
          <a:chOff x="0" y="0"/>
          <a:chExt cx="0" cy="0"/>
        </a:xfrm>
      </p:grpSpPr>
      <p:sp>
        <p:nvSpPr>
          <p:cNvPr id="69634" name="标题 1"/>
          <p:cNvSpPr>
            <a:spLocks noGrp="1"/>
          </p:cNvSpPr>
          <p:nvPr>
            <p:ph type="title"/>
          </p:nvPr>
        </p:nvSpPr>
        <p:spPr>
          <a:xfrm>
            <a:off x="457200" y="1063625"/>
            <a:ext cx="8229600" cy="744538"/>
          </a:xfrm>
        </p:spPr>
        <p:txBody>
          <a:bodyPr/>
          <a:lstStyle/>
          <a:p>
            <a:r>
              <a:rPr lang="zh-CN" altLang="en-US" smtClean="0">
                <a:ea typeface="黑体" panose="02010609060101010101" pitchFamily="49" charset="-122"/>
              </a:rPr>
              <a:t>与受限买家关联的卖家调整价格</a:t>
            </a:r>
          </a:p>
        </p:txBody>
      </p:sp>
      <p:sp>
        <p:nvSpPr>
          <p:cNvPr id="69635" name="内容占位符 2"/>
          <p:cNvSpPr>
            <a:spLocks noGrp="1"/>
          </p:cNvSpPr>
          <p:nvPr>
            <p:ph idx="1"/>
          </p:nvPr>
        </p:nvSpPr>
        <p:spPr>
          <a:xfrm>
            <a:off x="468313" y="4832350"/>
            <a:ext cx="8207375" cy="973138"/>
          </a:xfrm>
        </p:spPr>
        <p:txBody>
          <a:bodyPr/>
          <a:lstStyle/>
          <a:p>
            <a:r>
              <a:rPr lang="zh-CN" altLang="en-US" sz="2800" smtClean="0">
                <a:solidFill>
                  <a:schemeClr val="bg1"/>
                </a:solidFill>
                <a:ea typeface="黑体" panose="02010609060101010101" pitchFamily="49" charset="-122"/>
              </a:rPr>
              <a:t>形成新的偏好卖家图（看到边的调整），再看是否存在买家受限组</a:t>
            </a:r>
          </a:p>
        </p:txBody>
      </p:sp>
      <p:sp>
        <p:nvSpPr>
          <p:cNvPr id="69636" name="文本框 3"/>
          <p:cNvSpPr txBox="1">
            <a:spLocks noChangeArrowheads="1"/>
          </p:cNvSpPr>
          <p:nvPr/>
        </p:nvSpPr>
        <p:spPr bwMode="auto">
          <a:xfrm>
            <a:off x="4932363" y="2119313"/>
            <a:ext cx="24479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800">
                <a:solidFill>
                  <a:schemeClr val="bg1"/>
                </a:solidFill>
                <a:ea typeface="黑体" panose="02010609060101010101" pitchFamily="49" charset="-122"/>
              </a:rPr>
              <a:t>6  4  1  2  1  3</a:t>
            </a:r>
          </a:p>
          <a:p>
            <a:pPr>
              <a:spcBef>
                <a:spcPct val="0"/>
              </a:spcBef>
              <a:buClrTx/>
              <a:buFontTx/>
              <a:buAutoNum type="arabicPlain" startAt="8"/>
            </a:pPr>
            <a:r>
              <a:rPr kumimoji="1" lang="en-US" altLang="zh-CN" sz="2800">
                <a:solidFill>
                  <a:schemeClr val="bg1"/>
                </a:solidFill>
                <a:ea typeface="黑体" panose="02010609060101010101" pitchFamily="49" charset="-122"/>
              </a:rPr>
              <a:t>  4  5  2  1  6</a:t>
            </a:r>
          </a:p>
          <a:p>
            <a:pPr>
              <a:spcBef>
                <a:spcPct val="0"/>
              </a:spcBef>
              <a:buClrTx/>
              <a:buFontTx/>
              <a:buAutoNum type="arabicPlain" startAt="5"/>
            </a:pPr>
            <a:r>
              <a:rPr kumimoji="1" lang="en-US" altLang="zh-CN" sz="2800">
                <a:solidFill>
                  <a:schemeClr val="bg1"/>
                </a:solidFill>
                <a:ea typeface="黑体" panose="02010609060101010101" pitchFamily="49" charset="-122"/>
              </a:rPr>
              <a:t>  3  7  2  6  7</a:t>
            </a:r>
          </a:p>
          <a:p>
            <a:pPr>
              <a:spcBef>
                <a:spcPct val="0"/>
              </a:spcBef>
              <a:buClrTx/>
              <a:buFontTx/>
              <a:buNone/>
            </a:pPr>
            <a:r>
              <a:rPr kumimoji="1" lang="en-US" altLang="zh-CN" sz="2800">
                <a:solidFill>
                  <a:schemeClr val="bg1"/>
                </a:solidFill>
                <a:ea typeface="黑体" panose="02010609060101010101" pitchFamily="49" charset="-122"/>
              </a:rPr>
              <a:t>7  9  6  3  8  2</a:t>
            </a:r>
            <a:endParaRPr kumimoji="1" lang="en-US" altLang="zh-CN" sz="2800">
              <a:solidFill>
                <a:srgbClr val="FFFFFF"/>
              </a:solidFill>
              <a:ea typeface="黑体" panose="02010609060101010101" pitchFamily="49" charset="-122"/>
            </a:endParaRPr>
          </a:p>
          <a:p>
            <a:pPr>
              <a:spcBef>
                <a:spcPct val="0"/>
              </a:spcBef>
              <a:buClrTx/>
              <a:buFontTx/>
              <a:buNone/>
            </a:pPr>
            <a:r>
              <a:rPr kumimoji="1" lang="en-US" altLang="zh-CN" sz="2800">
                <a:solidFill>
                  <a:srgbClr val="FFFFFF"/>
                </a:solidFill>
                <a:ea typeface="黑体" panose="02010609060101010101" pitchFamily="49" charset="-122"/>
              </a:rPr>
              <a:t>8  5  4  6  1  8  </a:t>
            </a:r>
          </a:p>
          <a:p>
            <a:pPr>
              <a:spcBef>
                <a:spcPct val="0"/>
              </a:spcBef>
              <a:buClrTx/>
              <a:buFontTx/>
              <a:buNone/>
            </a:pPr>
            <a:r>
              <a:rPr kumimoji="1" lang="en-US" altLang="zh-CN" sz="2800">
                <a:solidFill>
                  <a:srgbClr val="FFFFFF"/>
                </a:solidFill>
                <a:ea typeface="黑体" panose="02010609060101010101" pitchFamily="49" charset="-122"/>
              </a:rPr>
              <a:t>6  3  2  9  7  4</a:t>
            </a:r>
            <a:endParaRPr kumimoji="1" lang="zh-CN" altLang="en-US" sz="2800">
              <a:solidFill>
                <a:srgbClr val="FFFFFF"/>
              </a:solidFill>
              <a:ea typeface="黑体" panose="02010609060101010101" pitchFamily="49" charset="-122"/>
            </a:endParaRPr>
          </a:p>
        </p:txBody>
      </p:sp>
      <p:sp>
        <p:nvSpPr>
          <p:cNvPr id="5" name="椭圆 4"/>
          <p:cNvSpPr>
            <a:spLocks noChangeArrowheads="1"/>
          </p:cNvSpPr>
          <p:nvPr/>
        </p:nvSpPr>
        <p:spPr bwMode="auto">
          <a:xfrm>
            <a:off x="2843213" y="23082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 name="椭圆 5"/>
          <p:cNvSpPr>
            <a:spLocks noChangeArrowheads="1"/>
          </p:cNvSpPr>
          <p:nvPr/>
        </p:nvSpPr>
        <p:spPr bwMode="auto">
          <a:xfrm>
            <a:off x="2843213" y="31702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椭圆 6"/>
          <p:cNvSpPr>
            <a:spLocks noChangeArrowheads="1"/>
          </p:cNvSpPr>
          <p:nvPr/>
        </p:nvSpPr>
        <p:spPr bwMode="auto">
          <a:xfrm>
            <a:off x="2843213" y="36036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椭圆 7"/>
          <p:cNvSpPr>
            <a:spLocks noChangeArrowheads="1"/>
          </p:cNvSpPr>
          <p:nvPr/>
        </p:nvSpPr>
        <p:spPr bwMode="auto">
          <a:xfrm flipH="1">
            <a:off x="2843213" y="2794000"/>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椭圆 8"/>
          <p:cNvSpPr>
            <a:spLocks noChangeArrowheads="1"/>
          </p:cNvSpPr>
          <p:nvPr/>
        </p:nvSpPr>
        <p:spPr bwMode="auto">
          <a:xfrm>
            <a:off x="4211638" y="23082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椭圆 9"/>
          <p:cNvSpPr>
            <a:spLocks noChangeArrowheads="1"/>
          </p:cNvSpPr>
          <p:nvPr/>
        </p:nvSpPr>
        <p:spPr bwMode="auto">
          <a:xfrm>
            <a:off x="4211638" y="31702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椭圆 10"/>
          <p:cNvSpPr>
            <a:spLocks noChangeArrowheads="1"/>
          </p:cNvSpPr>
          <p:nvPr/>
        </p:nvSpPr>
        <p:spPr bwMode="auto">
          <a:xfrm>
            <a:off x="4211638" y="36036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2" name="椭圆 11"/>
          <p:cNvSpPr>
            <a:spLocks noChangeArrowheads="1"/>
          </p:cNvSpPr>
          <p:nvPr/>
        </p:nvSpPr>
        <p:spPr bwMode="auto">
          <a:xfrm flipH="1">
            <a:off x="4211638" y="2738438"/>
            <a:ext cx="215900" cy="144462"/>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13" name="直线连接符 12"/>
          <p:cNvCxnSpPr>
            <a:cxnSpLocks noChangeShapeType="1"/>
            <a:stCxn id="36" idx="5"/>
            <a:endCxn id="12" idx="7"/>
          </p:cNvCxnSpPr>
          <p:nvPr/>
        </p:nvCxnSpPr>
        <p:spPr bwMode="auto">
          <a:xfrm>
            <a:off x="3016250" y="2465388"/>
            <a:ext cx="1227138" cy="2952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直线连接符 13"/>
          <p:cNvCxnSpPr>
            <a:cxnSpLocks noChangeShapeType="1"/>
            <a:stCxn id="5" idx="6"/>
            <a:endCxn id="31" idx="2"/>
          </p:cNvCxnSpPr>
          <p:nvPr/>
        </p:nvCxnSpPr>
        <p:spPr bwMode="auto">
          <a:xfrm>
            <a:off x="3059113" y="2389188"/>
            <a:ext cx="1081087"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连接符 14"/>
          <p:cNvCxnSpPr>
            <a:cxnSpLocks noChangeShapeType="1"/>
            <a:stCxn id="8" idx="3"/>
            <a:endCxn id="11" idx="1"/>
          </p:cNvCxnSpPr>
          <p:nvPr/>
        </p:nvCxnSpPr>
        <p:spPr bwMode="auto">
          <a:xfrm>
            <a:off x="3027363" y="2914650"/>
            <a:ext cx="1216025" cy="712788"/>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直线连接符 15"/>
          <p:cNvCxnSpPr>
            <a:cxnSpLocks noChangeShapeType="1"/>
            <a:endCxn id="10" idx="2"/>
          </p:cNvCxnSpPr>
          <p:nvPr/>
        </p:nvCxnSpPr>
        <p:spPr bwMode="auto">
          <a:xfrm>
            <a:off x="2987675" y="3225800"/>
            <a:ext cx="1223963" cy="254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椭圆 16"/>
          <p:cNvSpPr>
            <a:spLocks noChangeArrowheads="1"/>
          </p:cNvSpPr>
          <p:nvPr/>
        </p:nvSpPr>
        <p:spPr bwMode="auto">
          <a:xfrm>
            <a:off x="2843213" y="40084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8" name="椭圆 17"/>
          <p:cNvSpPr>
            <a:spLocks noChangeArrowheads="1"/>
          </p:cNvSpPr>
          <p:nvPr/>
        </p:nvSpPr>
        <p:spPr bwMode="auto">
          <a:xfrm>
            <a:off x="2843213" y="438785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9" name="椭圆 18"/>
          <p:cNvSpPr>
            <a:spLocks noChangeArrowheads="1"/>
          </p:cNvSpPr>
          <p:nvPr/>
        </p:nvSpPr>
        <p:spPr bwMode="auto">
          <a:xfrm>
            <a:off x="4211638" y="438785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20" name="椭圆 19"/>
          <p:cNvSpPr>
            <a:spLocks noChangeArrowheads="1"/>
          </p:cNvSpPr>
          <p:nvPr/>
        </p:nvSpPr>
        <p:spPr bwMode="auto">
          <a:xfrm>
            <a:off x="4211638" y="40084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69653" name="文本框 12"/>
          <p:cNvSpPr txBox="1">
            <a:spLocks noChangeArrowheads="1"/>
          </p:cNvSpPr>
          <p:nvPr/>
        </p:nvSpPr>
        <p:spPr bwMode="auto">
          <a:xfrm>
            <a:off x="1979613" y="2082800"/>
            <a:ext cx="576262"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800">
                <a:solidFill>
                  <a:srgbClr val="FFFFFF"/>
                </a:solidFill>
                <a:ea typeface="黑体" panose="02010609060101010101" pitchFamily="49" charset="-122"/>
              </a:rPr>
              <a:t>2</a:t>
            </a:r>
          </a:p>
          <a:p>
            <a:pPr>
              <a:spcBef>
                <a:spcPct val="0"/>
              </a:spcBef>
              <a:buClrTx/>
              <a:buFontTx/>
              <a:buNone/>
            </a:pPr>
            <a:r>
              <a:rPr kumimoji="1" lang="en-US" altLang="zh-CN" sz="2800">
                <a:solidFill>
                  <a:srgbClr val="FFFFFF"/>
                </a:solidFill>
                <a:ea typeface="黑体" panose="02010609060101010101" pitchFamily="49" charset="-122"/>
              </a:rPr>
              <a:t>1</a:t>
            </a:r>
          </a:p>
          <a:p>
            <a:pPr>
              <a:spcBef>
                <a:spcPct val="0"/>
              </a:spcBef>
              <a:buClrTx/>
              <a:buFontTx/>
              <a:buNone/>
            </a:pPr>
            <a:r>
              <a:rPr kumimoji="1" lang="en-US" altLang="zh-CN" sz="2800">
                <a:solidFill>
                  <a:srgbClr val="FFFFFF"/>
                </a:solidFill>
                <a:ea typeface="黑体" panose="02010609060101010101" pitchFamily="49" charset="-122"/>
              </a:rPr>
              <a:t>1</a:t>
            </a:r>
          </a:p>
          <a:p>
            <a:pPr>
              <a:spcBef>
                <a:spcPct val="0"/>
              </a:spcBef>
              <a:buClrTx/>
              <a:buFontTx/>
              <a:buNone/>
            </a:pPr>
            <a:r>
              <a:rPr kumimoji="1" lang="en-US" altLang="zh-CN" sz="2800">
                <a:solidFill>
                  <a:srgbClr val="FFFFFF"/>
                </a:solidFill>
                <a:ea typeface="黑体" panose="02010609060101010101" pitchFamily="49" charset="-122"/>
              </a:rPr>
              <a:t>2</a:t>
            </a:r>
          </a:p>
          <a:p>
            <a:pPr>
              <a:spcBef>
                <a:spcPct val="0"/>
              </a:spcBef>
              <a:buClrTx/>
              <a:buFontTx/>
              <a:buNone/>
            </a:pPr>
            <a:r>
              <a:rPr kumimoji="1" lang="en-US" altLang="zh-CN" sz="2800">
                <a:solidFill>
                  <a:srgbClr val="FFFFFF"/>
                </a:solidFill>
                <a:ea typeface="黑体" panose="02010609060101010101" pitchFamily="49" charset="-122"/>
              </a:rPr>
              <a:t>0</a:t>
            </a:r>
          </a:p>
          <a:p>
            <a:pPr>
              <a:spcBef>
                <a:spcPct val="0"/>
              </a:spcBef>
              <a:buClrTx/>
              <a:buFontTx/>
              <a:buNone/>
            </a:pPr>
            <a:r>
              <a:rPr kumimoji="1" lang="en-US" altLang="zh-CN" sz="2800">
                <a:solidFill>
                  <a:srgbClr val="FFFFFF"/>
                </a:solidFill>
                <a:ea typeface="黑体" panose="02010609060101010101" pitchFamily="49" charset="-122"/>
              </a:rPr>
              <a:t>2</a:t>
            </a:r>
            <a:endParaRPr kumimoji="1" lang="zh-CN" altLang="en-US" sz="2800">
              <a:solidFill>
                <a:srgbClr val="FFFFFF"/>
              </a:solidFill>
              <a:ea typeface="黑体" panose="02010609060101010101" pitchFamily="49" charset="-122"/>
            </a:endParaRPr>
          </a:p>
        </p:txBody>
      </p:sp>
      <p:cxnSp>
        <p:nvCxnSpPr>
          <p:cNvPr id="22" name="直线连接符 21"/>
          <p:cNvCxnSpPr>
            <a:cxnSpLocks noChangeShapeType="1"/>
            <a:stCxn id="33" idx="6"/>
            <a:endCxn id="37" idx="3"/>
          </p:cNvCxnSpPr>
          <p:nvPr/>
        </p:nvCxnSpPr>
        <p:spPr bwMode="auto">
          <a:xfrm flipV="1">
            <a:off x="3059113" y="4138613"/>
            <a:ext cx="1123950" cy="35718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直线连接符 23"/>
          <p:cNvCxnSpPr>
            <a:cxnSpLocks noChangeShapeType="1"/>
            <a:stCxn id="17" idx="7"/>
            <a:endCxn id="11" idx="3"/>
          </p:cNvCxnSpPr>
          <p:nvPr/>
        </p:nvCxnSpPr>
        <p:spPr bwMode="auto">
          <a:xfrm flipV="1">
            <a:off x="3027363" y="3741738"/>
            <a:ext cx="1216025" cy="290512"/>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直线连接符 25"/>
          <p:cNvCxnSpPr>
            <a:cxnSpLocks noChangeShapeType="1"/>
            <a:endCxn id="20" idx="1"/>
          </p:cNvCxnSpPr>
          <p:nvPr/>
        </p:nvCxnSpPr>
        <p:spPr bwMode="auto">
          <a:xfrm>
            <a:off x="2916238" y="2443163"/>
            <a:ext cx="1327150" cy="158908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直线连接符 27"/>
          <p:cNvCxnSpPr>
            <a:cxnSpLocks noChangeShapeType="1"/>
            <a:stCxn id="7" idx="5"/>
            <a:endCxn id="19" idx="2"/>
          </p:cNvCxnSpPr>
          <p:nvPr/>
        </p:nvCxnSpPr>
        <p:spPr bwMode="auto">
          <a:xfrm>
            <a:off x="3028950" y="3741738"/>
            <a:ext cx="1182688" cy="7270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椭圆 30"/>
          <p:cNvSpPr>
            <a:spLocks noChangeArrowheads="1"/>
          </p:cNvSpPr>
          <p:nvPr/>
        </p:nvSpPr>
        <p:spPr bwMode="auto">
          <a:xfrm>
            <a:off x="4140200" y="2281238"/>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3" name="椭圆 32"/>
          <p:cNvSpPr>
            <a:spLocks noChangeArrowheads="1"/>
          </p:cNvSpPr>
          <p:nvPr/>
        </p:nvSpPr>
        <p:spPr bwMode="auto">
          <a:xfrm>
            <a:off x="2771775" y="4387850"/>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4" name="椭圆 33"/>
          <p:cNvSpPr>
            <a:spLocks noChangeArrowheads="1"/>
          </p:cNvSpPr>
          <p:nvPr/>
        </p:nvSpPr>
        <p:spPr bwMode="auto">
          <a:xfrm>
            <a:off x="4140200" y="2713038"/>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6" name="椭圆 35"/>
          <p:cNvSpPr>
            <a:spLocks noChangeArrowheads="1"/>
          </p:cNvSpPr>
          <p:nvPr/>
        </p:nvSpPr>
        <p:spPr bwMode="auto">
          <a:xfrm>
            <a:off x="2771775" y="2281238"/>
            <a:ext cx="287338" cy="215900"/>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37" name="椭圆 36"/>
          <p:cNvSpPr>
            <a:spLocks noChangeArrowheads="1"/>
          </p:cNvSpPr>
          <p:nvPr/>
        </p:nvSpPr>
        <p:spPr bwMode="auto">
          <a:xfrm>
            <a:off x="4140200" y="3956050"/>
            <a:ext cx="287338" cy="214313"/>
          </a:xfrm>
          <a:prstGeom prst="ellipse">
            <a:avLst/>
          </a:prstGeom>
          <a:solidFill>
            <a:srgbClr val="E46C0A"/>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cxnSp>
        <p:nvCxnSpPr>
          <p:cNvPr id="35" name="直线连接符 34"/>
          <p:cNvCxnSpPr>
            <a:cxnSpLocks noChangeShapeType="1"/>
            <a:stCxn id="17" idx="7"/>
            <a:endCxn id="10" idx="3"/>
          </p:cNvCxnSpPr>
          <p:nvPr/>
        </p:nvCxnSpPr>
        <p:spPr bwMode="auto">
          <a:xfrm flipV="1">
            <a:off x="3027363" y="3308350"/>
            <a:ext cx="1216025" cy="7239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直线连接符 39"/>
          <p:cNvCxnSpPr>
            <a:cxnSpLocks noChangeShapeType="1"/>
            <a:stCxn id="17" idx="5"/>
            <a:endCxn id="19" idx="2"/>
          </p:cNvCxnSpPr>
          <p:nvPr/>
        </p:nvCxnSpPr>
        <p:spPr bwMode="auto">
          <a:xfrm>
            <a:off x="3027363" y="4146550"/>
            <a:ext cx="1184275" cy="32226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6" grpId="0" animBg="1"/>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rgbClr val="003300"/>
        </a:solidFill>
        <a:effectLst/>
      </p:bgPr>
    </p:bg>
    <p:spTree>
      <p:nvGrpSpPr>
        <p:cNvPr id="1" name=""/>
        <p:cNvGrpSpPr/>
        <p:nvPr/>
      </p:nvGrpSpPr>
      <p:grpSpPr>
        <a:xfrm>
          <a:off x="0" y="0"/>
          <a:ext cx="0" cy="0"/>
          <a:chOff x="0" y="0"/>
          <a:chExt cx="0" cy="0"/>
        </a:xfrm>
      </p:grpSpPr>
      <p:sp>
        <p:nvSpPr>
          <p:cNvPr id="70658" name="标题 1"/>
          <p:cNvSpPr>
            <a:spLocks noGrp="1"/>
          </p:cNvSpPr>
          <p:nvPr>
            <p:ph type="title"/>
          </p:nvPr>
        </p:nvSpPr>
        <p:spPr>
          <a:xfrm>
            <a:off x="457200" y="1063625"/>
            <a:ext cx="8229600" cy="744538"/>
          </a:xfrm>
        </p:spPr>
        <p:txBody>
          <a:bodyPr/>
          <a:lstStyle/>
          <a:p>
            <a:r>
              <a:rPr lang="zh-CN" altLang="en-US" smtClean="0">
                <a:latin typeface="黑体" panose="02010609060101010101" pitchFamily="49" charset="-122"/>
                <a:ea typeface="黑体" panose="02010609060101010101" pitchFamily="49" charset="-122"/>
              </a:rPr>
              <a:t>与受限买家关联的卖家调整价格</a:t>
            </a:r>
          </a:p>
        </p:txBody>
      </p:sp>
      <p:sp>
        <p:nvSpPr>
          <p:cNvPr id="70659" name="内容占位符 2"/>
          <p:cNvSpPr>
            <a:spLocks noGrp="1"/>
          </p:cNvSpPr>
          <p:nvPr>
            <p:ph idx="1"/>
          </p:nvPr>
        </p:nvSpPr>
        <p:spPr>
          <a:xfrm>
            <a:off x="468313" y="4832350"/>
            <a:ext cx="8280400" cy="973138"/>
          </a:xfrm>
        </p:spPr>
        <p:txBody>
          <a:bodyPr/>
          <a:lstStyle/>
          <a:p>
            <a:r>
              <a:rPr lang="zh-CN" altLang="en-US" sz="2800" smtClean="0">
                <a:solidFill>
                  <a:schemeClr val="bg1"/>
                </a:solidFill>
                <a:latin typeface="黑体" panose="02010609060101010101" pitchFamily="49" charset="-122"/>
                <a:ea typeface="黑体" panose="02010609060101010101" pitchFamily="49" charset="-122"/>
              </a:rPr>
              <a:t>形成新的偏好卖家图（看到边的调整），此时已经没有受限组</a:t>
            </a:r>
            <a:r>
              <a:rPr lang="zh-CN" altLang="en-US" sz="2800" smtClean="0">
                <a:solidFill>
                  <a:schemeClr val="bg1"/>
                </a:solidFill>
                <a:latin typeface="黑体" panose="02010609060101010101" pitchFamily="49" charset="-122"/>
                <a:ea typeface="黑体" panose="02010609060101010101" pitchFamily="49" charset="-122"/>
                <a:sym typeface="Wingdings" panose="05000000000000000000" pitchFamily="2" charset="2"/>
              </a:rPr>
              <a:t>存在完美匹配</a:t>
            </a:r>
            <a:endParaRPr lang="zh-CN" altLang="en-US" sz="2800" smtClean="0">
              <a:solidFill>
                <a:schemeClr val="bg1"/>
              </a:solidFill>
              <a:latin typeface="黑体" panose="02010609060101010101" pitchFamily="49" charset="-122"/>
              <a:ea typeface="黑体" panose="02010609060101010101" pitchFamily="49" charset="-122"/>
            </a:endParaRPr>
          </a:p>
        </p:txBody>
      </p:sp>
      <p:sp>
        <p:nvSpPr>
          <p:cNvPr id="70660" name="文本框 3"/>
          <p:cNvSpPr txBox="1">
            <a:spLocks noChangeArrowheads="1"/>
          </p:cNvSpPr>
          <p:nvPr/>
        </p:nvSpPr>
        <p:spPr bwMode="auto">
          <a:xfrm>
            <a:off x="4932363" y="2119313"/>
            <a:ext cx="338455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800">
                <a:solidFill>
                  <a:schemeClr val="bg1"/>
                </a:solidFill>
                <a:ea typeface="宋体" panose="02010600030101010101" pitchFamily="2" charset="-122"/>
              </a:rPr>
              <a:t>6  4  1  2  1  3</a:t>
            </a:r>
          </a:p>
          <a:p>
            <a:pPr>
              <a:spcBef>
                <a:spcPct val="0"/>
              </a:spcBef>
              <a:buClrTx/>
              <a:buFontTx/>
              <a:buAutoNum type="arabicPlain" startAt="8"/>
            </a:pPr>
            <a:r>
              <a:rPr kumimoji="1" lang="en-US" altLang="zh-CN" sz="2800">
                <a:solidFill>
                  <a:schemeClr val="bg1"/>
                </a:solidFill>
                <a:ea typeface="宋体" panose="02010600030101010101" pitchFamily="2" charset="-122"/>
              </a:rPr>
              <a:t>  4  5  2  1  6</a:t>
            </a:r>
          </a:p>
          <a:p>
            <a:pPr>
              <a:spcBef>
                <a:spcPct val="0"/>
              </a:spcBef>
              <a:buClrTx/>
              <a:buFontTx/>
              <a:buAutoNum type="arabicPlain" startAt="5"/>
            </a:pPr>
            <a:r>
              <a:rPr kumimoji="1" lang="en-US" altLang="zh-CN" sz="2800">
                <a:solidFill>
                  <a:schemeClr val="bg1"/>
                </a:solidFill>
                <a:ea typeface="宋体" panose="02010600030101010101" pitchFamily="2" charset="-122"/>
              </a:rPr>
              <a:t>  3  7  2  6  7</a:t>
            </a:r>
          </a:p>
          <a:p>
            <a:pPr>
              <a:spcBef>
                <a:spcPct val="0"/>
              </a:spcBef>
              <a:buClrTx/>
              <a:buFontTx/>
              <a:buNone/>
            </a:pPr>
            <a:r>
              <a:rPr kumimoji="1" lang="en-US" altLang="zh-CN" sz="2800">
                <a:solidFill>
                  <a:schemeClr val="bg1"/>
                </a:solidFill>
                <a:ea typeface="宋体" panose="02010600030101010101" pitchFamily="2" charset="-122"/>
              </a:rPr>
              <a:t>7  9  6  3  8  2</a:t>
            </a:r>
            <a:endParaRPr kumimoji="1" lang="en-US" altLang="zh-CN" sz="2800">
              <a:solidFill>
                <a:srgbClr val="FFFFFF"/>
              </a:solidFill>
              <a:ea typeface="宋体" panose="02010600030101010101" pitchFamily="2" charset="-122"/>
            </a:endParaRPr>
          </a:p>
          <a:p>
            <a:pPr>
              <a:spcBef>
                <a:spcPct val="0"/>
              </a:spcBef>
              <a:buClrTx/>
              <a:buFontTx/>
              <a:buNone/>
            </a:pPr>
            <a:r>
              <a:rPr kumimoji="1" lang="en-US" altLang="zh-CN" sz="2800">
                <a:solidFill>
                  <a:srgbClr val="FFFFFF"/>
                </a:solidFill>
                <a:ea typeface="宋体" panose="02010600030101010101" pitchFamily="2" charset="-122"/>
              </a:rPr>
              <a:t>8  5  4  6  1  8  </a:t>
            </a:r>
          </a:p>
          <a:p>
            <a:pPr>
              <a:spcBef>
                <a:spcPct val="0"/>
              </a:spcBef>
              <a:buClrTx/>
              <a:buFontTx/>
              <a:buNone/>
            </a:pPr>
            <a:r>
              <a:rPr kumimoji="1" lang="en-US" altLang="zh-CN" sz="2800">
                <a:solidFill>
                  <a:srgbClr val="FFFFFF"/>
                </a:solidFill>
                <a:ea typeface="宋体" panose="02010600030101010101" pitchFamily="2" charset="-122"/>
              </a:rPr>
              <a:t>6  3  2  9  7  4</a:t>
            </a:r>
            <a:endParaRPr kumimoji="1" lang="zh-CN" altLang="en-US" sz="2800">
              <a:solidFill>
                <a:srgbClr val="FFFFFF"/>
              </a:solidFill>
              <a:ea typeface="宋体" panose="02010600030101010101" pitchFamily="2" charset="-122"/>
            </a:endParaRPr>
          </a:p>
        </p:txBody>
      </p:sp>
      <p:sp>
        <p:nvSpPr>
          <p:cNvPr id="5" name="椭圆 4"/>
          <p:cNvSpPr>
            <a:spLocks noChangeArrowheads="1"/>
          </p:cNvSpPr>
          <p:nvPr/>
        </p:nvSpPr>
        <p:spPr bwMode="auto">
          <a:xfrm>
            <a:off x="2843213" y="23082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6" name="椭圆 5"/>
          <p:cNvSpPr>
            <a:spLocks noChangeArrowheads="1"/>
          </p:cNvSpPr>
          <p:nvPr/>
        </p:nvSpPr>
        <p:spPr bwMode="auto">
          <a:xfrm>
            <a:off x="2843213" y="31702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7" name="椭圆 6"/>
          <p:cNvSpPr>
            <a:spLocks noChangeArrowheads="1"/>
          </p:cNvSpPr>
          <p:nvPr/>
        </p:nvSpPr>
        <p:spPr bwMode="auto">
          <a:xfrm>
            <a:off x="2843213" y="36036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8" name="椭圆 7"/>
          <p:cNvSpPr>
            <a:spLocks noChangeArrowheads="1"/>
          </p:cNvSpPr>
          <p:nvPr/>
        </p:nvSpPr>
        <p:spPr bwMode="auto">
          <a:xfrm flipH="1">
            <a:off x="2843213" y="2794000"/>
            <a:ext cx="215900" cy="14287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9" name="椭圆 8"/>
          <p:cNvSpPr>
            <a:spLocks noChangeArrowheads="1"/>
          </p:cNvSpPr>
          <p:nvPr/>
        </p:nvSpPr>
        <p:spPr bwMode="auto">
          <a:xfrm>
            <a:off x="4211638" y="23082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10" name="椭圆 9"/>
          <p:cNvSpPr>
            <a:spLocks noChangeArrowheads="1"/>
          </p:cNvSpPr>
          <p:nvPr/>
        </p:nvSpPr>
        <p:spPr bwMode="auto">
          <a:xfrm>
            <a:off x="4211638" y="31702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11" name="椭圆 10"/>
          <p:cNvSpPr>
            <a:spLocks noChangeArrowheads="1"/>
          </p:cNvSpPr>
          <p:nvPr/>
        </p:nvSpPr>
        <p:spPr bwMode="auto">
          <a:xfrm>
            <a:off x="4211638" y="3603625"/>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12" name="椭圆 11"/>
          <p:cNvSpPr>
            <a:spLocks noChangeArrowheads="1"/>
          </p:cNvSpPr>
          <p:nvPr/>
        </p:nvSpPr>
        <p:spPr bwMode="auto">
          <a:xfrm flipH="1">
            <a:off x="4211638" y="2738438"/>
            <a:ext cx="215900" cy="144462"/>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cxnSp>
        <p:nvCxnSpPr>
          <p:cNvPr id="13" name="直线连接符 12"/>
          <p:cNvCxnSpPr>
            <a:cxnSpLocks noChangeShapeType="1"/>
            <a:endCxn id="12" idx="7"/>
          </p:cNvCxnSpPr>
          <p:nvPr/>
        </p:nvCxnSpPr>
        <p:spPr bwMode="auto">
          <a:xfrm>
            <a:off x="3016250" y="2465388"/>
            <a:ext cx="1227138" cy="29527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直线连接符 13"/>
          <p:cNvCxnSpPr>
            <a:cxnSpLocks noChangeShapeType="1"/>
            <a:stCxn id="5" idx="6"/>
            <a:endCxn id="9" idx="2"/>
          </p:cNvCxnSpPr>
          <p:nvPr/>
        </p:nvCxnSpPr>
        <p:spPr bwMode="auto">
          <a:xfrm>
            <a:off x="3059113" y="2389188"/>
            <a:ext cx="1152525" cy="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直线连接符 14"/>
          <p:cNvCxnSpPr>
            <a:cxnSpLocks noChangeShapeType="1"/>
            <a:stCxn id="8" idx="3"/>
            <a:endCxn id="11" idx="1"/>
          </p:cNvCxnSpPr>
          <p:nvPr/>
        </p:nvCxnSpPr>
        <p:spPr bwMode="auto">
          <a:xfrm>
            <a:off x="3027363" y="2914650"/>
            <a:ext cx="1216025" cy="712788"/>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直线连接符 15"/>
          <p:cNvCxnSpPr>
            <a:cxnSpLocks noChangeShapeType="1"/>
            <a:endCxn id="10" idx="2"/>
          </p:cNvCxnSpPr>
          <p:nvPr/>
        </p:nvCxnSpPr>
        <p:spPr bwMode="auto">
          <a:xfrm>
            <a:off x="2987675" y="3225800"/>
            <a:ext cx="1223963" cy="254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椭圆 16"/>
          <p:cNvSpPr>
            <a:spLocks noChangeArrowheads="1"/>
          </p:cNvSpPr>
          <p:nvPr/>
        </p:nvSpPr>
        <p:spPr bwMode="auto">
          <a:xfrm>
            <a:off x="2843213" y="40084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18" name="椭圆 17"/>
          <p:cNvSpPr>
            <a:spLocks noChangeArrowheads="1"/>
          </p:cNvSpPr>
          <p:nvPr/>
        </p:nvSpPr>
        <p:spPr bwMode="auto">
          <a:xfrm>
            <a:off x="2843213" y="438785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19" name="椭圆 18"/>
          <p:cNvSpPr>
            <a:spLocks noChangeArrowheads="1"/>
          </p:cNvSpPr>
          <p:nvPr/>
        </p:nvSpPr>
        <p:spPr bwMode="auto">
          <a:xfrm>
            <a:off x="4211638" y="4387850"/>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20" name="椭圆 19"/>
          <p:cNvSpPr>
            <a:spLocks noChangeArrowheads="1"/>
          </p:cNvSpPr>
          <p:nvPr/>
        </p:nvSpPr>
        <p:spPr bwMode="auto">
          <a:xfrm>
            <a:off x="4211638" y="4008438"/>
            <a:ext cx="215900" cy="161925"/>
          </a:xfrm>
          <a:prstGeom prst="ellipse">
            <a:avLst/>
          </a:prstGeom>
          <a:solidFill>
            <a:srgbClr val="FDEADA"/>
          </a:solidFill>
          <a:ln w="9525">
            <a:solidFill>
              <a:srgbClr val="4A7EBB"/>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70677" name="文本框 12"/>
          <p:cNvSpPr txBox="1">
            <a:spLocks noChangeArrowheads="1"/>
          </p:cNvSpPr>
          <p:nvPr/>
        </p:nvSpPr>
        <p:spPr bwMode="auto">
          <a:xfrm>
            <a:off x="2124075" y="2119313"/>
            <a:ext cx="576263"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800">
                <a:solidFill>
                  <a:srgbClr val="FFFFFF"/>
                </a:solidFill>
                <a:ea typeface="宋体" panose="02010600030101010101" pitchFamily="2" charset="-122"/>
              </a:rPr>
              <a:t>3</a:t>
            </a:r>
          </a:p>
          <a:p>
            <a:pPr>
              <a:spcBef>
                <a:spcPct val="0"/>
              </a:spcBef>
              <a:buClrTx/>
              <a:buFontTx/>
              <a:buNone/>
            </a:pPr>
            <a:r>
              <a:rPr kumimoji="1" lang="en-US" altLang="zh-CN" sz="2800">
                <a:solidFill>
                  <a:srgbClr val="FFFFFF"/>
                </a:solidFill>
                <a:ea typeface="宋体" panose="02010600030101010101" pitchFamily="2" charset="-122"/>
              </a:rPr>
              <a:t>1</a:t>
            </a:r>
          </a:p>
          <a:p>
            <a:pPr>
              <a:spcBef>
                <a:spcPct val="0"/>
              </a:spcBef>
              <a:buClrTx/>
              <a:buFontTx/>
              <a:buNone/>
            </a:pPr>
            <a:r>
              <a:rPr kumimoji="1" lang="en-US" altLang="zh-CN" sz="2800">
                <a:solidFill>
                  <a:srgbClr val="FFFFFF"/>
                </a:solidFill>
                <a:ea typeface="宋体" panose="02010600030101010101" pitchFamily="2" charset="-122"/>
              </a:rPr>
              <a:t>1</a:t>
            </a:r>
          </a:p>
          <a:p>
            <a:pPr>
              <a:spcBef>
                <a:spcPct val="0"/>
              </a:spcBef>
              <a:buClrTx/>
              <a:buFontTx/>
              <a:buNone/>
            </a:pPr>
            <a:r>
              <a:rPr kumimoji="1" lang="en-US" altLang="zh-CN" sz="2800">
                <a:solidFill>
                  <a:srgbClr val="FFFFFF"/>
                </a:solidFill>
                <a:ea typeface="宋体" panose="02010600030101010101" pitchFamily="2" charset="-122"/>
              </a:rPr>
              <a:t>2</a:t>
            </a:r>
          </a:p>
          <a:p>
            <a:pPr>
              <a:spcBef>
                <a:spcPct val="0"/>
              </a:spcBef>
              <a:buClrTx/>
              <a:buFontTx/>
              <a:buNone/>
            </a:pPr>
            <a:r>
              <a:rPr kumimoji="1" lang="en-US" altLang="zh-CN" sz="2800">
                <a:solidFill>
                  <a:srgbClr val="FFFFFF"/>
                </a:solidFill>
                <a:ea typeface="宋体" panose="02010600030101010101" pitchFamily="2" charset="-122"/>
              </a:rPr>
              <a:t>0</a:t>
            </a:r>
          </a:p>
          <a:p>
            <a:pPr>
              <a:spcBef>
                <a:spcPct val="0"/>
              </a:spcBef>
              <a:buClrTx/>
              <a:buFontTx/>
              <a:buNone/>
            </a:pPr>
            <a:r>
              <a:rPr kumimoji="1" lang="en-US" altLang="zh-CN" sz="2800">
                <a:solidFill>
                  <a:srgbClr val="FFFFFF"/>
                </a:solidFill>
                <a:ea typeface="宋体" panose="02010600030101010101" pitchFamily="2" charset="-122"/>
              </a:rPr>
              <a:t>3</a:t>
            </a:r>
            <a:endParaRPr kumimoji="1" lang="zh-CN" altLang="en-US" sz="2800">
              <a:solidFill>
                <a:srgbClr val="FFFFFF"/>
              </a:solidFill>
              <a:ea typeface="宋体" panose="02010600030101010101" pitchFamily="2" charset="-122"/>
            </a:endParaRPr>
          </a:p>
        </p:txBody>
      </p:sp>
      <p:cxnSp>
        <p:nvCxnSpPr>
          <p:cNvPr id="22" name="直线连接符 21"/>
          <p:cNvCxnSpPr>
            <a:cxnSpLocks noChangeShapeType="1"/>
            <a:stCxn id="18" idx="6"/>
            <a:endCxn id="20" idx="3"/>
          </p:cNvCxnSpPr>
          <p:nvPr/>
        </p:nvCxnSpPr>
        <p:spPr bwMode="auto">
          <a:xfrm flipV="1">
            <a:off x="3059113" y="4146550"/>
            <a:ext cx="1184275" cy="32226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直线连接符 23"/>
          <p:cNvCxnSpPr>
            <a:cxnSpLocks noChangeShapeType="1"/>
            <a:stCxn id="17" idx="7"/>
            <a:endCxn id="11" idx="3"/>
          </p:cNvCxnSpPr>
          <p:nvPr/>
        </p:nvCxnSpPr>
        <p:spPr bwMode="auto">
          <a:xfrm flipV="1">
            <a:off x="3027363" y="3741738"/>
            <a:ext cx="1216025" cy="290512"/>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直线连接符 25"/>
          <p:cNvCxnSpPr>
            <a:cxnSpLocks noChangeShapeType="1"/>
            <a:endCxn id="20" idx="1"/>
          </p:cNvCxnSpPr>
          <p:nvPr/>
        </p:nvCxnSpPr>
        <p:spPr bwMode="auto">
          <a:xfrm>
            <a:off x="2916238" y="2443163"/>
            <a:ext cx="1327150" cy="1589087"/>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直线连接符 27"/>
          <p:cNvCxnSpPr>
            <a:cxnSpLocks noChangeShapeType="1"/>
            <a:stCxn id="7" idx="5"/>
            <a:endCxn id="19" idx="1"/>
          </p:cNvCxnSpPr>
          <p:nvPr/>
        </p:nvCxnSpPr>
        <p:spPr bwMode="auto">
          <a:xfrm>
            <a:off x="3027363" y="3741738"/>
            <a:ext cx="1216025" cy="669925"/>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直线连接符 34"/>
          <p:cNvCxnSpPr>
            <a:cxnSpLocks noChangeShapeType="1"/>
            <a:stCxn id="17" idx="7"/>
            <a:endCxn id="10" idx="3"/>
          </p:cNvCxnSpPr>
          <p:nvPr/>
        </p:nvCxnSpPr>
        <p:spPr bwMode="auto">
          <a:xfrm flipV="1">
            <a:off x="3027363" y="3308350"/>
            <a:ext cx="1216025" cy="7239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直线连接符 39"/>
          <p:cNvCxnSpPr>
            <a:cxnSpLocks noChangeShapeType="1"/>
            <a:stCxn id="17" idx="5"/>
            <a:endCxn id="19" idx="2"/>
          </p:cNvCxnSpPr>
          <p:nvPr/>
        </p:nvCxnSpPr>
        <p:spPr bwMode="auto">
          <a:xfrm>
            <a:off x="3027363" y="4146550"/>
            <a:ext cx="1184275" cy="322263"/>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8" name="直线连接符 37"/>
          <p:cNvCxnSpPr>
            <a:cxnSpLocks noChangeShapeType="1"/>
            <a:stCxn id="8" idx="1"/>
            <a:endCxn id="9" idx="3"/>
          </p:cNvCxnSpPr>
          <p:nvPr/>
        </p:nvCxnSpPr>
        <p:spPr bwMode="auto">
          <a:xfrm flipV="1">
            <a:off x="3027363" y="2446338"/>
            <a:ext cx="1216025" cy="368300"/>
          </a:xfrm>
          <a:prstGeom prst="line">
            <a:avLst/>
          </a:prstGeom>
          <a:noFill/>
          <a:ln w="38100">
            <a:solidFill>
              <a:schemeClr val="bg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直线连接符 43"/>
          <p:cNvCxnSpPr>
            <a:cxnSpLocks noChangeShapeType="1"/>
            <a:stCxn id="9" idx="3"/>
            <a:endCxn id="8" idx="1"/>
          </p:cNvCxnSpPr>
          <p:nvPr/>
        </p:nvCxnSpPr>
        <p:spPr bwMode="auto">
          <a:xfrm flipH="1">
            <a:off x="3027363" y="2446338"/>
            <a:ext cx="1216025" cy="368300"/>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 name="直线连接符 46"/>
          <p:cNvCxnSpPr>
            <a:cxnSpLocks noChangeShapeType="1"/>
            <a:stCxn id="12" idx="6"/>
            <a:endCxn id="5" idx="5"/>
          </p:cNvCxnSpPr>
          <p:nvPr/>
        </p:nvCxnSpPr>
        <p:spPr bwMode="auto">
          <a:xfrm flipH="1" flipV="1">
            <a:off x="3027363" y="2446338"/>
            <a:ext cx="1184275" cy="365125"/>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直线连接符 49"/>
          <p:cNvCxnSpPr>
            <a:cxnSpLocks noChangeShapeType="1"/>
            <a:stCxn id="10" idx="2"/>
            <a:endCxn id="6" idx="6"/>
          </p:cNvCxnSpPr>
          <p:nvPr/>
        </p:nvCxnSpPr>
        <p:spPr bwMode="auto">
          <a:xfrm flipH="1">
            <a:off x="3059113" y="3251200"/>
            <a:ext cx="1152525" cy="0"/>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直线连接符 52"/>
          <p:cNvCxnSpPr>
            <a:cxnSpLocks noChangeShapeType="1"/>
            <a:stCxn id="11" idx="3"/>
            <a:endCxn id="17" idx="7"/>
          </p:cNvCxnSpPr>
          <p:nvPr/>
        </p:nvCxnSpPr>
        <p:spPr bwMode="auto">
          <a:xfrm flipH="1">
            <a:off x="3027363" y="3741738"/>
            <a:ext cx="1216025" cy="290512"/>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直线连接符 55"/>
          <p:cNvCxnSpPr>
            <a:cxnSpLocks noChangeShapeType="1"/>
            <a:stCxn id="20" idx="3"/>
            <a:endCxn id="18" idx="6"/>
          </p:cNvCxnSpPr>
          <p:nvPr/>
        </p:nvCxnSpPr>
        <p:spPr bwMode="auto">
          <a:xfrm flipH="1">
            <a:off x="3059113" y="4146550"/>
            <a:ext cx="1184275" cy="322263"/>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直线连接符 58"/>
          <p:cNvCxnSpPr>
            <a:cxnSpLocks noChangeShapeType="1"/>
            <a:stCxn id="19" idx="1"/>
            <a:endCxn id="7" idx="5"/>
          </p:cNvCxnSpPr>
          <p:nvPr/>
        </p:nvCxnSpPr>
        <p:spPr bwMode="auto">
          <a:xfrm flipH="1" flipV="1">
            <a:off x="3027363" y="3741738"/>
            <a:ext cx="1216025" cy="669925"/>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0" name="椭圆 69"/>
          <p:cNvSpPr>
            <a:spLocks noChangeArrowheads="1"/>
          </p:cNvSpPr>
          <p:nvPr/>
        </p:nvSpPr>
        <p:spPr bwMode="auto">
          <a:xfrm>
            <a:off x="5292725" y="2182813"/>
            <a:ext cx="504825" cy="379412"/>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71" name="椭圆 70"/>
          <p:cNvSpPr>
            <a:spLocks noChangeArrowheads="1"/>
          </p:cNvSpPr>
          <p:nvPr/>
        </p:nvSpPr>
        <p:spPr bwMode="auto">
          <a:xfrm>
            <a:off x="4868863" y="2625725"/>
            <a:ext cx="504825" cy="377825"/>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72" name="椭圆 71"/>
          <p:cNvSpPr>
            <a:spLocks noChangeArrowheads="1"/>
          </p:cNvSpPr>
          <p:nvPr/>
        </p:nvSpPr>
        <p:spPr bwMode="auto">
          <a:xfrm>
            <a:off x="5641975" y="3028950"/>
            <a:ext cx="504825" cy="379413"/>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73" name="椭圆 72"/>
          <p:cNvSpPr>
            <a:spLocks noChangeArrowheads="1"/>
          </p:cNvSpPr>
          <p:nvPr/>
        </p:nvSpPr>
        <p:spPr bwMode="auto">
          <a:xfrm>
            <a:off x="6454775" y="3462338"/>
            <a:ext cx="504825" cy="377825"/>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74" name="椭圆 73"/>
          <p:cNvSpPr>
            <a:spLocks noChangeArrowheads="1"/>
          </p:cNvSpPr>
          <p:nvPr/>
        </p:nvSpPr>
        <p:spPr bwMode="auto">
          <a:xfrm>
            <a:off x="6845300" y="3895725"/>
            <a:ext cx="504825" cy="379413"/>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
        <p:nvSpPr>
          <p:cNvPr id="75" name="椭圆 74"/>
          <p:cNvSpPr>
            <a:spLocks noChangeArrowheads="1"/>
          </p:cNvSpPr>
          <p:nvPr/>
        </p:nvSpPr>
        <p:spPr bwMode="auto">
          <a:xfrm>
            <a:off x="6434138" y="4306888"/>
            <a:ext cx="504825" cy="377825"/>
          </a:xfrm>
          <a:prstGeom prst="ellipse">
            <a:avLst/>
          </a:prstGeom>
          <a:solidFill>
            <a:srgbClr val="FDEADA">
              <a:alpha val="25098"/>
            </a:srgbClr>
          </a:solidFill>
          <a:ln w="38100">
            <a:solidFill>
              <a:srgbClr val="FDEADA"/>
            </a:solidFill>
            <a:round/>
            <a:headEnd/>
            <a:tailEnd/>
          </a:ln>
          <a:effectLst>
            <a:outerShdw blurRad="40000" dist="23000" dir="5400000" rotWithShape="0">
              <a:srgbClr val="808080">
                <a:alpha val="34999"/>
              </a:srgbClr>
            </a:outerShdw>
          </a:effec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pPr algn="ctr">
              <a:defRPr/>
            </a:pPr>
            <a:endParaRPr kumimoji="1" lang="zh-CN" altLang="en-US" smtClean="0">
              <a:solidFill>
                <a:srgbClr val="FFFFFF"/>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p:cNvSpPr>
            <a:spLocks noGrp="1"/>
          </p:cNvSpPr>
          <p:nvPr>
            <p:ph idx="1"/>
          </p:nvPr>
        </p:nvSpPr>
        <p:spPr>
          <a:xfrm>
            <a:off x="457200" y="1808163"/>
            <a:ext cx="8435975" cy="485775"/>
          </a:xfrm>
        </p:spPr>
        <p:txBody>
          <a:bodyPr/>
          <a:lstStyle/>
          <a:p>
            <a:r>
              <a:rPr lang="zh-CN" altLang="en-US" smtClean="0">
                <a:ea typeface="黑体" panose="02010609060101010101" pitchFamily="49" charset="-122"/>
              </a:rPr>
              <a:t>我们看到</a:t>
            </a:r>
            <a:endParaRPr lang="en-US" altLang="zh-CN" smtClean="0">
              <a:ea typeface="黑体" panose="02010609060101010101" pitchFamily="49" charset="-122"/>
            </a:endParaRPr>
          </a:p>
        </p:txBody>
      </p:sp>
      <p:sp>
        <p:nvSpPr>
          <p:cNvPr id="4" name="内容占位符 2"/>
          <p:cNvSpPr txBox="1">
            <a:spLocks/>
          </p:cNvSpPr>
          <p:nvPr/>
        </p:nvSpPr>
        <p:spPr bwMode="auto">
          <a:xfrm>
            <a:off x="501650" y="2395538"/>
            <a:ext cx="8135938" cy="2935287"/>
          </a:xfrm>
          <a:prstGeom prst="rect">
            <a:avLst/>
          </a:prstGeom>
          <a:solidFill>
            <a:srgbClr val="3185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ClrTx/>
              <a:buFont typeface="Arial" panose="020B0604020202020204" pitchFamily="34" charset="0"/>
              <a:buNone/>
            </a:pPr>
            <a:r>
              <a:rPr kumimoji="1" lang="zh-CN" altLang="en-US">
                <a:solidFill>
                  <a:schemeClr val="bg1"/>
                </a:solidFill>
                <a:ea typeface="黑体" panose="02010609060101010101" pitchFamily="49" charset="-122"/>
              </a:rPr>
              <a:t>经济学中的一些基本概念：</a:t>
            </a:r>
            <a:endParaRPr kumimoji="1" lang="en-US" altLang="zh-CN">
              <a:solidFill>
                <a:schemeClr val="bg1"/>
              </a:solidFill>
              <a:ea typeface="黑体" panose="02010609060101010101" pitchFamily="49" charset="-122"/>
            </a:endParaRPr>
          </a:p>
          <a:p>
            <a:pPr lvl="1">
              <a:buClrTx/>
              <a:buFont typeface="Arial" panose="020B0604020202020204" pitchFamily="34" charset="0"/>
              <a:buChar char="–"/>
            </a:pPr>
            <a:r>
              <a:rPr kumimoji="1" lang="zh-CN" altLang="en-US" sz="2000">
                <a:solidFill>
                  <a:schemeClr val="bg1"/>
                </a:solidFill>
                <a:ea typeface="黑体" panose="02010609060101010101" pitchFamily="49" charset="-122"/>
              </a:rPr>
              <a:t>供需关系、价格、物以稀为贵、个体最优、社会最优，</a:t>
            </a:r>
            <a:r>
              <a:rPr kumimoji="1" lang="en-US" altLang="zh-CN" sz="2000">
                <a:solidFill>
                  <a:schemeClr val="bg1"/>
                </a:solidFill>
                <a:ea typeface="黑体" panose="02010609060101010101" pitchFamily="49" charset="-122"/>
              </a:rPr>
              <a:t>…</a:t>
            </a:r>
          </a:p>
          <a:p>
            <a:pPr>
              <a:buClrTx/>
              <a:buFont typeface="Arial" panose="020B0604020202020204" pitchFamily="34" charset="0"/>
              <a:buNone/>
            </a:pPr>
            <a:r>
              <a:rPr kumimoji="1" lang="zh-CN" altLang="en-US">
                <a:solidFill>
                  <a:schemeClr val="bg1"/>
                </a:solidFill>
                <a:ea typeface="黑体" panose="02010609060101010101" pitchFamily="49" charset="-122"/>
              </a:rPr>
              <a:t>通过一个简单的模型：</a:t>
            </a:r>
            <a:endParaRPr kumimoji="1" lang="en-US" altLang="zh-CN">
              <a:solidFill>
                <a:schemeClr val="bg1"/>
              </a:solidFill>
              <a:ea typeface="黑体" panose="02010609060101010101" pitchFamily="49" charset="-122"/>
            </a:endParaRPr>
          </a:p>
          <a:p>
            <a:pPr lvl="1">
              <a:buClrTx/>
              <a:buFont typeface="Arial" panose="020B0604020202020204" pitchFamily="34" charset="0"/>
              <a:buChar char="–"/>
            </a:pPr>
            <a:r>
              <a:rPr kumimoji="1" lang="zh-CN" altLang="en-US" sz="2000">
                <a:solidFill>
                  <a:schemeClr val="bg1"/>
                </a:solidFill>
                <a:ea typeface="黑体" panose="02010609060101010101" pitchFamily="49" charset="-122"/>
              </a:rPr>
              <a:t>匹配市场（偏好卖家图、根据受限组进行价格调整，</a:t>
            </a:r>
            <a:r>
              <a:rPr kumimoji="1" lang="en-US" altLang="zh-CN" sz="2000">
                <a:solidFill>
                  <a:schemeClr val="bg1"/>
                </a:solidFill>
                <a:ea typeface="黑体" panose="02010609060101010101" pitchFamily="49" charset="-122"/>
              </a:rPr>
              <a:t>…</a:t>
            </a:r>
            <a:r>
              <a:rPr kumimoji="1" lang="zh-CN" altLang="en-US" sz="2000">
                <a:solidFill>
                  <a:schemeClr val="bg1"/>
                </a:solidFill>
                <a:ea typeface="黑体" panose="02010609060101010101" pitchFamily="49" charset="-122"/>
              </a:rPr>
              <a:t>）</a:t>
            </a:r>
            <a:endParaRPr kumimoji="1" lang="en-US" altLang="zh-CN" sz="2000">
              <a:solidFill>
                <a:schemeClr val="bg1"/>
              </a:solidFill>
              <a:ea typeface="黑体" panose="02010609060101010101" pitchFamily="49" charset="-122"/>
            </a:endParaRPr>
          </a:p>
          <a:p>
            <a:pPr>
              <a:buClrTx/>
              <a:buFont typeface="Arial" panose="020B0604020202020204" pitchFamily="34" charset="0"/>
              <a:buNone/>
            </a:pPr>
            <a:r>
              <a:rPr kumimoji="1" lang="zh-CN" altLang="en-US">
                <a:solidFill>
                  <a:schemeClr val="bg1"/>
                </a:solidFill>
                <a:ea typeface="黑体" panose="02010609060101010101" pitchFamily="49" charset="-122"/>
              </a:rPr>
              <a:t>得到了生动的表达。</a:t>
            </a:r>
            <a:endParaRPr kumimoji="1" lang="en-US" altLang="zh-CN">
              <a:solidFill>
                <a:schemeClr val="bg1"/>
              </a:solidFill>
              <a:ea typeface="黑体" panose="02010609060101010101" pitchFamily="49" charset="-122"/>
            </a:endParaRPr>
          </a:p>
          <a:p>
            <a:pPr>
              <a:buClrTx/>
              <a:buFont typeface="Arial" panose="020B0604020202020204" pitchFamily="34" charset="0"/>
              <a:buNone/>
            </a:pPr>
            <a:r>
              <a:rPr kumimoji="1" lang="zh-CN" altLang="en-US">
                <a:solidFill>
                  <a:srgbClr val="FFFF00"/>
                </a:solidFill>
                <a:ea typeface="黑体" panose="02010609060101010101" pitchFamily="49" charset="-122"/>
              </a:rPr>
              <a:t>而一旦这么做了，也隐含着一个计算问题的高效解决（市场机制扮演了一个问题的高效求解器的角色！）</a:t>
            </a:r>
          </a:p>
        </p:txBody>
      </p:sp>
      <p:sp>
        <p:nvSpPr>
          <p:cNvPr id="71684" name="标题 2"/>
          <p:cNvSpPr>
            <a:spLocks noGrp="1"/>
          </p:cNvSpPr>
          <p:nvPr>
            <p:ph type="title"/>
          </p:nvPr>
        </p:nvSpPr>
        <p:spPr/>
        <p:txBody>
          <a:bodyPr/>
          <a:lstStyle/>
          <a:p>
            <a:endParaRPr lang="zh-CN" altLang="en-US"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xfrm>
            <a:off x="-17463" y="642938"/>
            <a:ext cx="9355138" cy="487362"/>
          </a:xfrm>
        </p:spPr>
        <p:txBody>
          <a:bodyPr/>
          <a:lstStyle/>
          <a:p>
            <a:r>
              <a:rPr lang="zh-CN" altLang="en-US" sz="5400" smtClean="0">
                <a:ea typeface="黑体" panose="02010609060101010101" pitchFamily="49" charset="-122"/>
              </a:rPr>
              <a:t>市场无形之手特性的一种诠释</a:t>
            </a:r>
          </a:p>
        </p:txBody>
      </p:sp>
      <p:sp>
        <p:nvSpPr>
          <p:cNvPr id="72707" name="内容占位符 1"/>
          <p:cNvSpPr>
            <a:spLocks noGrp="1"/>
          </p:cNvSpPr>
          <p:nvPr>
            <p:ph idx="1"/>
          </p:nvPr>
        </p:nvSpPr>
        <p:spPr/>
        <p:txBody>
          <a:bodyPr/>
          <a:lstStyle/>
          <a:p>
            <a:endParaRPr lang="zh-CN" altLang="en-US" smtClean="0">
              <a:ea typeface="宋体" panose="02010600030101010101" pitchFamily="2" charset="-122"/>
            </a:endParaRPr>
          </a:p>
        </p:txBody>
      </p:sp>
      <p:sp>
        <p:nvSpPr>
          <p:cNvPr id="72708" name="文本框 4"/>
          <p:cNvSpPr txBox="1">
            <a:spLocks noChangeArrowheads="1"/>
          </p:cNvSpPr>
          <p:nvPr/>
        </p:nvSpPr>
        <p:spPr bwMode="auto">
          <a:xfrm>
            <a:off x="5076825" y="3414713"/>
            <a:ext cx="2087563"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10000"/>
              </a:lnSpc>
              <a:spcBef>
                <a:spcPct val="0"/>
              </a:spcBef>
              <a:buClrTx/>
              <a:buFontTx/>
              <a:buNone/>
            </a:pPr>
            <a:r>
              <a:rPr kumimoji="1" lang="en-US" altLang="zh-CN" sz="2800">
                <a:ea typeface="黑体" panose="02010609060101010101" pitchFamily="49" charset="-122"/>
              </a:rPr>
              <a:t>v</a:t>
            </a:r>
            <a:r>
              <a:rPr kumimoji="1" lang="en-US" altLang="zh-CN" sz="2800" baseline="-25000">
                <a:ea typeface="黑体" panose="02010609060101010101" pitchFamily="49" charset="-122"/>
              </a:rPr>
              <a:t>11</a:t>
            </a:r>
            <a:r>
              <a:rPr kumimoji="1" lang="en-US" altLang="zh-CN" sz="2800">
                <a:ea typeface="黑体" panose="02010609060101010101" pitchFamily="49" charset="-122"/>
              </a:rPr>
              <a:t>  v</a:t>
            </a:r>
            <a:r>
              <a:rPr kumimoji="1" lang="en-US" altLang="zh-CN" sz="2800" baseline="-25000">
                <a:ea typeface="黑体" panose="02010609060101010101" pitchFamily="49" charset="-122"/>
              </a:rPr>
              <a:t>12 </a:t>
            </a:r>
            <a:r>
              <a:rPr kumimoji="1" lang="en-US" altLang="zh-CN" sz="2800">
                <a:ea typeface="黑体" panose="02010609060101010101" pitchFamily="49" charset="-122"/>
              </a:rPr>
              <a:t> v</a:t>
            </a:r>
            <a:r>
              <a:rPr kumimoji="1" lang="en-US" altLang="zh-CN" sz="2800" baseline="-25000">
                <a:ea typeface="黑体" panose="02010609060101010101" pitchFamily="49" charset="-122"/>
              </a:rPr>
              <a:t>13</a:t>
            </a:r>
          </a:p>
          <a:p>
            <a:pPr>
              <a:lnSpc>
                <a:spcPct val="110000"/>
              </a:lnSpc>
              <a:spcBef>
                <a:spcPct val="0"/>
              </a:spcBef>
              <a:buClrTx/>
              <a:buFontTx/>
              <a:buAutoNum type="arabicPlain" startAt="6"/>
            </a:pPr>
            <a:endParaRPr kumimoji="1" lang="en-US" altLang="zh-CN" sz="2800">
              <a:ea typeface="黑体" panose="02010609060101010101" pitchFamily="49" charset="-122"/>
            </a:endParaRPr>
          </a:p>
          <a:p>
            <a:pPr>
              <a:lnSpc>
                <a:spcPct val="110000"/>
              </a:lnSpc>
              <a:spcBef>
                <a:spcPct val="0"/>
              </a:spcBef>
              <a:buClrTx/>
              <a:buFontTx/>
              <a:buNone/>
            </a:pPr>
            <a:r>
              <a:rPr kumimoji="1" lang="en-US" altLang="zh-CN" sz="2800">
                <a:ea typeface="黑体" panose="02010609060101010101" pitchFamily="49" charset="-122"/>
              </a:rPr>
              <a:t>v</a:t>
            </a:r>
            <a:r>
              <a:rPr kumimoji="1" lang="en-US" altLang="zh-CN" sz="2800" baseline="-25000">
                <a:ea typeface="黑体" panose="02010609060101010101" pitchFamily="49" charset="-122"/>
              </a:rPr>
              <a:t>21</a:t>
            </a:r>
            <a:r>
              <a:rPr kumimoji="1" lang="en-US" altLang="zh-CN" sz="2800">
                <a:ea typeface="黑体" panose="02010609060101010101" pitchFamily="49" charset="-122"/>
              </a:rPr>
              <a:t>  v</a:t>
            </a:r>
            <a:r>
              <a:rPr kumimoji="1" lang="en-US" altLang="zh-CN" sz="2800" baseline="-25000">
                <a:ea typeface="黑体" panose="02010609060101010101" pitchFamily="49" charset="-122"/>
              </a:rPr>
              <a:t>22 </a:t>
            </a:r>
            <a:r>
              <a:rPr kumimoji="1" lang="en-US" altLang="zh-CN" sz="2800">
                <a:ea typeface="黑体" panose="02010609060101010101" pitchFamily="49" charset="-122"/>
              </a:rPr>
              <a:t> v</a:t>
            </a:r>
            <a:r>
              <a:rPr kumimoji="1" lang="en-US" altLang="zh-CN" sz="2800" baseline="-25000">
                <a:ea typeface="黑体" panose="02010609060101010101" pitchFamily="49" charset="-122"/>
              </a:rPr>
              <a:t>23</a:t>
            </a:r>
          </a:p>
          <a:p>
            <a:pPr>
              <a:lnSpc>
                <a:spcPct val="110000"/>
              </a:lnSpc>
              <a:spcBef>
                <a:spcPct val="0"/>
              </a:spcBef>
              <a:buClrTx/>
              <a:buFontTx/>
              <a:buNone/>
            </a:pPr>
            <a:endParaRPr kumimoji="1" lang="en-US" altLang="zh-CN" sz="2800">
              <a:ea typeface="黑体" panose="02010609060101010101" pitchFamily="49" charset="-122"/>
            </a:endParaRPr>
          </a:p>
          <a:p>
            <a:pPr>
              <a:lnSpc>
                <a:spcPct val="110000"/>
              </a:lnSpc>
              <a:spcBef>
                <a:spcPct val="0"/>
              </a:spcBef>
              <a:buClrTx/>
              <a:buFontTx/>
              <a:buNone/>
            </a:pPr>
            <a:r>
              <a:rPr kumimoji="1" lang="en-US" altLang="zh-CN" sz="2800">
                <a:ea typeface="黑体" panose="02010609060101010101" pitchFamily="49" charset="-122"/>
              </a:rPr>
              <a:t>v</a:t>
            </a:r>
            <a:r>
              <a:rPr kumimoji="1" lang="en-US" altLang="zh-CN" sz="2800" baseline="-25000">
                <a:ea typeface="黑体" panose="02010609060101010101" pitchFamily="49" charset="-122"/>
              </a:rPr>
              <a:t>31</a:t>
            </a:r>
            <a:r>
              <a:rPr kumimoji="1" lang="en-US" altLang="zh-CN" sz="2800">
                <a:ea typeface="黑体" panose="02010609060101010101" pitchFamily="49" charset="-122"/>
              </a:rPr>
              <a:t>  v</a:t>
            </a:r>
            <a:r>
              <a:rPr kumimoji="1" lang="en-US" altLang="zh-CN" sz="2800" baseline="-25000">
                <a:ea typeface="黑体" panose="02010609060101010101" pitchFamily="49" charset="-122"/>
              </a:rPr>
              <a:t>32 </a:t>
            </a:r>
            <a:r>
              <a:rPr kumimoji="1" lang="en-US" altLang="zh-CN" sz="2800">
                <a:ea typeface="黑体" panose="02010609060101010101" pitchFamily="49" charset="-122"/>
              </a:rPr>
              <a:t> v</a:t>
            </a:r>
            <a:r>
              <a:rPr kumimoji="1" lang="en-US" altLang="zh-CN" sz="2800" baseline="-25000">
                <a:ea typeface="黑体" panose="02010609060101010101" pitchFamily="49" charset="-122"/>
              </a:rPr>
              <a:t>33</a:t>
            </a:r>
          </a:p>
        </p:txBody>
      </p:sp>
      <p:sp>
        <p:nvSpPr>
          <p:cNvPr id="6" name="笑脸 5"/>
          <p:cNvSpPr>
            <a:spLocks noChangeArrowheads="1"/>
          </p:cNvSpPr>
          <p:nvPr/>
        </p:nvSpPr>
        <p:spPr bwMode="auto">
          <a:xfrm>
            <a:off x="4067175" y="3576638"/>
            <a:ext cx="431800" cy="325437"/>
          </a:xfrm>
          <a:prstGeom prst="smileyFace">
            <a:avLst>
              <a:gd name="adj" fmla="val 4653"/>
            </a:avLst>
          </a:prstGeom>
          <a:solidFill>
            <a:srgbClr val="E6B9B8"/>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 name="操作按钮: 主页 6">
            <a:hlinkClick r:id="" action="ppaction://hlinkshowjump?jump=firstslide" highlightClick="1"/>
          </p:cNvPr>
          <p:cNvSpPr>
            <a:spLocks noChangeArrowheads="1"/>
          </p:cNvSpPr>
          <p:nvPr/>
        </p:nvSpPr>
        <p:spPr bwMode="auto">
          <a:xfrm>
            <a:off x="2266950" y="3576638"/>
            <a:ext cx="431800" cy="325437"/>
          </a:xfrm>
          <a:prstGeom prst="actionButtonHome">
            <a:avLst/>
          </a:prstGeom>
          <a:solidFill>
            <a:srgbClr val="FDEADA"/>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8" name="笑脸 7"/>
          <p:cNvSpPr>
            <a:spLocks noChangeArrowheads="1"/>
          </p:cNvSpPr>
          <p:nvPr/>
        </p:nvSpPr>
        <p:spPr bwMode="auto">
          <a:xfrm>
            <a:off x="4067175" y="4495800"/>
            <a:ext cx="431800" cy="323850"/>
          </a:xfrm>
          <a:prstGeom prst="smileyFace">
            <a:avLst>
              <a:gd name="adj" fmla="val 4653"/>
            </a:avLst>
          </a:prstGeom>
          <a:solidFill>
            <a:srgbClr val="8EB4E3"/>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9" name="笑脸 8"/>
          <p:cNvSpPr>
            <a:spLocks noChangeArrowheads="1"/>
          </p:cNvSpPr>
          <p:nvPr/>
        </p:nvSpPr>
        <p:spPr bwMode="auto">
          <a:xfrm>
            <a:off x="4067175" y="5413375"/>
            <a:ext cx="431800" cy="323850"/>
          </a:xfrm>
          <a:prstGeom prst="smileyFace">
            <a:avLst>
              <a:gd name="adj" fmla="val 4653"/>
            </a:avLst>
          </a:prstGeom>
          <a:solidFill>
            <a:schemeClr val="bg1"/>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0" name="操作按钮: 主页 9">
            <a:hlinkClick r:id="" action="ppaction://hlinkshowjump?jump=firstslide" highlightClick="1"/>
          </p:cNvPr>
          <p:cNvSpPr>
            <a:spLocks noChangeArrowheads="1"/>
          </p:cNvSpPr>
          <p:nvPr/>
        </p:nvSpPr>
        <p:spPr bwMode="auto">
          <a:xfrm>
            <a:off x="2266950" y="5413375"/>
            <a:ext cx="431800" cy="323850"/>
          </a:xfrm>
          <a:prstGeom prst="actionButtonHome">
            <a:avLst/>
          </a:prstGeom>
          <a:solidFill>
            <a:srgbClr val="FCD5B5"/>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11" name="操作按钮: 主页 10">
            <a:hlinkClick r:id="" action="ppaction://hlinkshowjump?jump=firstslide" highlightClick="1"/>
          </p:cNvPr>
          <p:cNvSpPr>
            <a:spLocks noChangeArrowheads="1"/>
          </p:cNvSpPr>
          <p:nvPr/>
        </p:nvSpPr>
        <p:spPr bwMode="auto">
          <a:xfrm>
            <a:off x="2266950" y="4495800"/>
            <a:ext cx="431800" cy="323850"/>
          </a:xfrm>
          <a:prstGeom prst="actionButtonHome">
            <a:avLst/>
          </a:prstGeom>
          <a:solidFill>
            <a:srgbClr val="CCFFCC"/>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kumimoji="1" lang="zh-CN" altLang="en-US">
              <a:solidFill>
                <a:schemeClr val="lt1"/>
              </a:solidFill>
              <a:ea typeface="黑体" pitchFamily="49" charset="-122"/>
            </a:endParaRPr>
          </a:p>
        </p:txBody>
      </p:sp>
      <p:sp>
        <p:nvSpPr>
          <p:cNvPr id="72715" name="文本框 2"/>
          <p:cNvSpPr txBox="1">
            <a:spLocks noChangeArrowheads="1"/>
          </p:cNvSpPr>
          <p:nvPr/>
        </p:nvSpPr>
        <p:spPr bwMode="auto">
          <a:xfrm>
            <a:off x="2124075" y="2941638"/>
            <a:ext cx="936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a:solidFill>
                  <a:schemeClr val="bg1"/>
                </a:solidFill>
                <a:ea typeface="黑体" panose="02010609060101010101" pitchFamily="49" charset="-122"/>
              </a:rPr>
              <a:t>卖方</a:t>
            </a:r>
          </a:p>
        </p:txBody>
      </p:sp>
      <p:sp>
        <p:nvSpPr>
          <p:cNvPr id="72716" name="文本框 18"/>
          <p:cNvSpPr txBox="1">
            <a:spLocks noChangeArrowheads="1"/>
          </p:cNvSpPr>
          <p:nvPr/>
        </p:nvSpPr>
        <p:spPr bwMode="auto">
          <a:xfrm>
            <a:off x="3924300" y="2941638"/>
            <a:ext cx="936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a:solidFill>
                  <a:schemeClr val="bg1"/>
                </a:solidFill>
                <a:ea typeface="黑体" panose="02010609060101010101" pitchFamily="49" charset="-122"/>
              </a:rPr>
              <a:t>买方</a:t>
            </a:r>
          </a:p>
        </p:txBody>
      </p:sp>
      <p:sp>
        <p:nvSpPr>
          <p:cNvPr id="72717" name="文本框 19"/>
          <p:cNvSpPr txBox="1">
            <a:spLocks noChangeArrowheads="1"/>
          </p:cNvSpPr>
          <p:nvPr/>
        </p:nvSpPr>
        <p:spPr bwMode="auto">
          <a:xfrm>
            <a:off x="5292725" y="2941638"/>
            <a:ext cx="1728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a:solidFill>
                  <a:schemeClr val="bg1"/>
                </a:solidFill>
                <a:ea typeface="黑体" panose="02010609060101010101" pitchFamily="49" charset="-122"/>
              </a:rPr>
              <a:t>买方估值</a:t>
            </a:r>
          </a:p>
        </p:txBody>
      </p:sp>
      <p:sp>
        <p:nvSpPr>
          <p:cNvPr id="72718" name="文本框 14"/>
          <p:cNvSpPr txBox="1">
            <a:spLocks noChangeArrowheads="1"/>
          </p:cNvSpPr>
          <p:nvPr/>
        </p:nvSpPr>
        <p:spPr bwMode="auto">
          <a:xfrm>
            <a:off x="1403350" y="3470275"/>
            <a:ext cx="7191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ClrTx/>
              <a:buFontTx/>
              <a:buNone/>
            </a:pPr>
            <a:r>
              <a:rPr kumimoji="1" lang="en-US" altLang="zh-CN">
                <a:ea typeface="黑体" panose="02010609060101010101" pitchFamily="49" charset="-122"/>
              </a:rPr>
              <a:t>c</a:t>
            </a:r>
            <a:r>
              <a:rPr kumimoji="1" lang="en-US" altLang="zh-CN" baseline="-25000">
                <a:ea typeface="黑体" panose="02010609060101010101" pitchFamily="49" charset="-122"/>
              </a:rPr>
              <a:t>1</a:t>
            </a:r>
          </a:p>
          <a:p>
            <a:pPr>
              <a:lnSpc>
                <a:spcPct val="120000"/>
              </a:lnSpc>
              <a:spcBef>
                <a:spcPct val="0"/>
              </a:spcBef>
              <a:buClrTx/>
              <a:buFontTx/>
              <a:buNone/>
            </a:pPr>
            <a:endParaRPr kumimoji="1" lang="en-US" altLang="zh-CN">
              <a:ea typeface="黑体" panose="02010609060101010101" pitchFamily="49" charset="-122"/>
            </a:endParaRPr>
          </a:p>
          <a:p>
            <a:pPr>
              <a:lnSpc>
                <a:spcPct val="120000"/>
              </a:lnSpc>
              <a:spcBef>
                <a:spcPct val="0"/>
              </a:spcBef>
              <a:buClrTx/>
              <a:buFontTx/>
              <a:buNone/>
            </a:pPr>
            <a:r>
              <a:rPr kumimoji="1" lang="en-US" altLang="zh-CN">
                <a:ea typeface="黑体" panose="02010609060101010101" pitchFamily="49" charset="-122"/>
              </a:rPr>
              <a:t>c</a:t>
            </a:r>
            <a:r>
              <a:rPr kumimoji="1" lang="en-US" altLang="zh-CN" baseline="-25000">
                <a:ea typeface="黑体" panose="02010609060101010101" pitchFamily="49" charset="-122"/>
              </a:rPr>
              <a:t>2</a:t>
            </a:r>
          </a:p>
          <a:p>
            <a:pPr>
              <a:lnSpc>
                <a:spcPct val="120000"/>
              </a:lnSpc>
              <a:spcBef>
                <a:spcPct val="0"/>
              </a:spcBef>
              <a:buClrTx/>
              <a:buFontTx/>
              <a:buNone/>
            </a:pPr>
            <a:endParaRPr kumimoji="1" lang="en-US" altLang="zh-CN">
              <a:ea typeface="黑体" panose="02010609060101010101" pitchFamily="49" charset="-122"/>
            </a:endParaRPr>
          </a:p>
          <a:p>
            <a:pPr>
              <a:lnSpc>
                <a:spcPct val="120000"/>
              </a:lnSpc>
              <a:spcBef>
                <a:spcPct val="0"/>
              </a:spcBef>
              <a:buClrTx/>
              <a:buFontTx/>
              <a:buNone/>
            </a:pPr>
            <a:r>
              <a:rPr kumimoji="1" lang="en-US" altLang="zh-CN">
                <a:ea typeface="黑体" panose="02010609060101010101" pitchFamily="49" charset="-122"/>
              </a:rPr>
              <a:t>c</a:t>
            </a:r>
            <a:r>
              <a:rPr kumimoji="1" lang="en-US" altLang="zh-CN" baseline="-25000">
                <a:ea typeface="黑体" panose="02010609060101010101" pitchFamily="49" charset="-122"/>
              </a:rPr>
              <a:t>3</a:t>
            </a:r>
            <a:endParaRPr kumimoji="1" lang="zh-CN" altLang="en-US" baseline="-25000">
              <a:ea typeface="黑体" panose="02010609060101010101" pitchFamily="49"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642938" y="373063"/>
            <a:ext cx="3825875" cy="857250"/>
          </a:xfrm>
        </p:spPr>
        <p:txBody>
          <a:bodyPr/>
          <a:lstStyle/>
          <a:p>
            <a:r>
              <a:rPr lang="zh-CN" altLang="en-US" smtClean="0">
                <a:ea typeface="黑体" panose="02010609060101010101" pitchFamily="49" charset="-122"/>
              </a:rPr>
              <a:t>看成博弈</a:t>
            </a:r>
          </a:p>
        </p:txBody>
      </p:sp>
      <p:sp>
        <p:nvSpPr>
          <p:cNvPr id="73731" name="内容占位符 2"/>
          <p:cNvSpPr>
            <a:spLocks noGrp="1"/>
          </p:cNvSpPr>
          <p:nvPr>
            <p:ph idx="1"/>
          </p:nvPr>
        </p:nvSpPr>
        <p:spPr>
          <a:xfrm>
            <a:off x="468313" y="1917700"/>
            <a:ext cx="3754437" cy="1295400"/>
          </a:xfrm>
        </p:spPr>
        <p:txBody>
          <a:bodyPr/>
          <a:lstStyle/>
          <a:p>
            <a:r>
              <a:rPr lang="zh-CN" altLang="en-US" sz="2800" smtClean="0">
                <a:ea typeface="黑体" panose="02010609060101010101" pitchFamily="49" charset="-122"/>
              </a:rPr>
              <a:t>参与人：买卖双方</a:t>
            </a:r>
            <a:endParaRPr lang="en-US" altLang="zh-CN" sz="2800" smtClean="0">
              <a:ea typeface="黑体" panose="02010609060101010101" pitchFamily="49" charset="-122"/>
            </a:endParaRPr>
          </a:p>
          <a:p>
            <a:r>
              <a:rPr lang="zh-CN" altLang="en-US" sz="2800" smtClean="0">
                <a:ea typeface="黑体" panose="02010609060101010101" pitchFamily="49" charset="-122"/>
              </a:rPr>
              <a:t>策略：价格、选择</a:t>
            </a:r>
            <a:endParaRPr lang="en-US" altLang="zh-CN" sz="2800" smtClean="0">
              <a:ea typeface="黑体" panose="02010609060101010101" pitchFamily="49" charset="-122"/>
            </a:endParaRPr>
          </a:p>
          <a:p>
            <a:r>
              <a:rPr lang="zh-CN" altLang="en-US" sz="2800" smtClean="0">
                <a:ea typeface="黑体" panose="02010609060101010101" pitchFamily="49" charset="-122"/>
              </a:rPr>
              <a:t>回报：成交与否</a:t>
            </a:r>
          </a:p>
        </p:txBody>
      </p:sp>
      <p:sp>
        <p:nvSpPr>
          <p:cNvPr id="4" name="椭圆 3"/>
          <p:cNvSpPr>
            <a:spLocks noChangeArrowheads="1"/>
          </p:cNvSpPr>
          <p:nvPr/>
        </p:nvSpPr>
        <p:spPr bwMode="auto">
          <a:xfrm>
            <a:off x="5507038" y="1646238"/>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5" name="椭圆 4"/>
          <p:cNvSpPr>
            <a:spLocks noChangeArrowheads="1"/>
          </p:cNvSpPr>
          <p:nvPr/>
        </p:nvSpPr>
        <p:spPr bwMode="auto">
          <a:xfrm>
            <a:off x="6443663" y="1646238"/>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6" name="椭圆 5"/>
          <p:cNvSpPr>
            <a:spLocks noChangeArrowheads="1"/>
          </p:cNvSpPr>
          <p:nvPr/>
        </p:nvSpPr>
        <p:spPr bwMode="auto">
          <a:xfrm>
            <a:off x="5507038" y="2185988"/>
            <a:ext cx="287337" cy="217487"/>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7" name="椭圆 6"/>
          <p:cNvSpPr>
            <a:spLocks noChangeArrowheads="1"/>
          </p:cNvSpPr>
          <p:nvPr/>
        </p:nvSpPr>
        <p:spPr bwMode="auto">
          <a:xfrm>
            <a:off x="6443663" y="218757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8" name="椭圆 7"/>
          <p:cNvSpPr>
            <a:spLocks noChangeArrowheads="1"/>
          </p:cNvSpPr>
          <p:nvPr/>
        </p:nvSpPr>
        <p:spPr bwMode="auto">
          <a:xfrm>
            <a:off x="6443663" y="2725738"/>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9" name="椭圆 8"/>
          <p:cNvSpPr>
            <a:spLocks noChangeArrowheads="1"/>
          </p:cNvSpPr>
          <p:nvPr/>
        </p:nvSpPr>
        <p:spPr bwMode="auto">
          <a:xfrm>
            <a:off x="5507038" y="2725738"/>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0" name="直线连接符 9"/>
          <p:cNvCxnSpPr>
            <a:cxnSpLocks noChangeShapeType="1"/>
            <a:stCxn id="7" idx="1"/>
            <a:endCxn id="4" idx="5"/>
          </p:cNvCxnSpPr>
          <p:nvPr/>
        </p:nvCxnSpPr>
        <p:spPr bwMode="auto">
          <a:xfrm flipH="1" flipV="1">
            <a:off x="5753100" y="1830388"/>
            <a:ext cx="733425" cy="38735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连接符 10"/>
          <p:cNvCxnSpPr>
            <a:cxnSpLocks noChangeShapeType="1"/>
            <a:stCxn id="6" idx="7"/>
            <a:endCxn id="5" idx="3"/>
          </p:cNvCxnSpPr>
          <p:nvPr/>
        </p:nvCxnSpPr>
        <p:spPr bwMode="auto">
          <a:xfrm flipV="1">
            <a:off x="5753100" y="1830388"/>
            <a:ext cx="733425" cy="38735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连接符 11"/>
          <p:cNvCxnSpPr>
            <a:cxnSpLocks noChangeShapeType="1"/>
            <a:stCxn id="8" idx="2"/>
            <a:endCxn id="9" idx="6"/>
          </p:cNvCxnSpPr>
          <p:nvPr/>
        </p:nvCxnSpPr>
        <p:spPr bwMode="auto">
          <a:xfrm flipH="1">
            <a:off x="5794375" y="2833688"/>
            <a:ext cx="649288" cy="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文本框 12"/>
          <p:cNvSpPr txBox="1"/>
          <p:nvPr/>
        </p:nvSpPr>
        <p:spPr>
          <a:xfrm>
            <a:off x="7019925" y="1592263"/>
            <a:ext cx="158432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12   2    4</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8    7    6</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7    5    2</a:t>
            </a:r>
          </a:p>
        </p:txBody>
      </p:sp>
      <p:sp>
        <p:nvSpPr>
          <p:cNvPr id="14" name="文本框 13"/>
          <p:cNvSpPr txBox="1"/>
          <p:nvPr/>
        </p:nvSpPr>
        <p:spPr>
          <a:xfrm>
            <a:off x="4932363" y="1592263"/>
            <a:ext cx="35877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1 </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2 </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1 </a:t>
            </a:r>
          </a:p>
        </p:txBody>
      </p:sp>
      <p:sp>
        <p:nvSpPr>
          <p:cNvPr id="15" name="文本框 14"/>
          <p:cNvSpPr txBox="1">
            <a:spLocks noChangeArrowheads="1"/>
          </p:cNvSpPr>
          <p:nvPr/>
        </p:nvSpPr>
        <p:spPr bwMode="auto">
          <a:xfrm>
            <a:off x="7091363" y="1268413"/>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买方估值</a:t>
            </a:r>
          </a:p>
        </p:txBody>
      </p:sp>
      <p:sp>
        <p:nvSpPr>
          <p:cNvPr id="16" name="文本框 15"/>
          <p:cNvSpPr txBox="1">
            <a:spLocks noChangeArrowheads="1"/>
          </p:cNvSpPr>
          <p:nvPr/>
        </p:nvSpPr>
        <p:spPr bwMode="auto">
          <a:xfrm>
            <a:off x="4643438" y="1268413"/>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卖方价格</a:t>
            </a:r>
          </a:p>
        </p:txBody>
      </p:sp>
      <p:sp>
        <p:nvSpPr>
          <p:cNvPr id="22" name="椭圆 21"/>
          <p:cNvSpPr>
            <a:spLocks noChangeArrowheads="1"/>
          </p:cNvSpPr>
          <p:nvPr/>
        </p:nvSpPr>
        <p:spPr bwMode="auto">
          <a:xfrm>
            <a:off x="1042988" y="391477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23" name="椭圆 22"/>
          <p:cNvSpPr>
            <a:spLocks noChangeArrowheads="1"/>
          </p:cNvSpPr>
          <p:nvPr/>
        </p:nvSpPr>
        <p:spPr bwMode="auto">
          <a:xfrm>
            <a:off x="1979613" y="391477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24" name="椭圆 23"/>
          <p:cNvSpPr>
            <a:spLocks noChangeArrowheads="1"/>
          </p:cNvSpPr>
          <p:nvPr/>
        </p:nvSpPr>
        <p:spPr bwMode="auto">
          <a:xfrm>
            <a:off x="1042988" y="445452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25" name="椭圆 24"/>
          <p:cNvSpPr>
            <a:spLocks noChangeArrowheads="1"/>
          </p:cNvSpPr>
          <p:nvPr/>
        </p:nvSpPr>
        <p:spPr bwMode="auto">
          <a:xfrm>
            <a:off x="1979613" y="4456113"/>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26" name="椭圆 25"/>
          <p:cNvSpPr>
            <a:spLocks noChangeArrowheads="1"/>
          </p:cNvSpPr>
          <p:nvPr/>
        </p:nvSpPr>
        <p:spPr bwMode="auto">
          <a:xfrm>
            <a:off x="1979613" y="499427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27" name="椭圆 26"/>
          <p:cNvSpPr>
            <a:spLocks noChangeArrowheads="1"/>
          </p:cNvSpPr>
          <p:nvPr/>
        </p:nvSpPr>
        <p:spPr bwMode="auto">
          <a:xfrm>
            <a:off x="1042988" y="4994275"/>
            <a:ext cx="287337"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28" name="直线连接符 27"/>
          <p:cNvCxnSpPr>
            <a:cxnSpLocks noChangeShapeType="1"/>
            <a:stCxn id="26" idx="1"/>
            <a:endCxn id="24" idx="5"/>
          </p:cNvCxnSpPr>
          <p:nvPr/>
        </p:nvCxnSpPr>
        <p:spPr bwMode="auto">
          <a:xfrm flipH="1" flipV="1">
            <a:off x="1289050" y="4638675"/>
            <a:ext cx="733425" cy="387350"/>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直线连接符 28"/>
          <p:cNvCxnSpPr>
            <a:cxnSpLocks noChangeShapeType="1"/>
            <a:stCxn id="22" idx="6"/>
            <a:endCxn id="23" idx="2"/>
          </p:cNvCxnSpPr>
          <p:nvPr/>
        </p:nvCxnSpPr>
        <p:spPr bwMode="auto">
          <a:xfrm flipV="1">
            <a:off x="1330325" y="4022725"/>
            <a:ext cx="649288" cy="0"/>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 name="直线连接符 29"/>
          <p:cNvCxnSpPr>
            <a:cxnSpLocks noChangeShapeType="1"/>
            <a:stCxn id="26" idx="1"/>
            <a:endCxn id="22" idx="5"/>
          </p:cNvCxnSpPr>
          <p:nvPr/>
        </p:nvCxnSpPr>
        <p:spPr bwMode="auto">
          <a:xfrm flipH="1" flipV="1">
            <a:off x="1289050" y="4098925"/>
            <a:ext cx="733425" cy="92710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文本框 30"/>
          <p:cNvSpPr txBox="1"/>
          <p:nvPr/>
        </p:nvSpPr>
        <p:spPr>
          <a:xfrm>
            <a:off x="2555875" y="3860800"/>
            <a:ext cx="158432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12   2    4</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8    7    6</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7    5    2</a:t>
            </a:r>
          </a:p>
        </p:txBody>
      </p:sp>
      <p:sp>
        <p:nvSpPr>
          <p:cNvPr id="32" name="文本框 31"/>
          <p:cNvSpPr txBox="1"/>
          <p:nvPr/>
        </p:nvSpPr>
        <p:spPr>
          <a:xfrm>
            <a:off x="468313" y="3860800"/>
            <a:ext cx="35877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3 </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1 </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0 </a:t>
            </a:r>
          </a:p>
        </p:txBody>
      </p:sp>
      <p:sp>
        <p:nvSpPr>
          <p:cNvPr id="33" name="文本框 32"/>
          <p:cNvSpPr txBox="1">
            <a:spLocks noChangeArrowheads="1"/>
          </p:cNvSpPr>
          <p:nvPr/>
        </p:nvSpPr>
        <p:spPr bwMode="auto">
          <a:xfrm>
            <a:off x="2627313" y="3536950"/>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买方估值</a:t>
            </a:r>
          </a:p>
        </p:txBody>
      </p:sp>
      <p:sp>
        <p:nvSpPr>
          <p:cNvPr id="34" name="文本框 33"/>
          <p:cNvSpPr txBox="1">
            <a:spLocks noChangeArrowheads="1"/>
          </p:cNvSpPr>
          <p:nvPr/>
        </p:nvSpPr>
        <p:spPr bwMode="auto">
          <a:xfrm>
            <a:off x="179388" y="3536950"/>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卖方价格</a:t>
            </a:r>
          </a:p>
        </p:txBody>
      </p:sp>
      <p:sp>
        <p:nvSpPr>
          <p:cNvPr id="35" name="文本框 34"/>
          <p:cNvSpPr txBox="1">
            <a:spLocks noChangeArrowheads="1"/>
          </p:cNvSpPr>
          <p:nvPr/>
        </p:nvSpPr>
        <p:spPr bwMode="auto">
          <a:xfrm>
            <a:off x="971550" y="5427663"/>
            <a:ext cx="1512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ea typeface="黑体" panose="02010609060101010101" pitchFamily="49" charset="-122"/>
              </a:rPr>
              <a:t>偏好卖家图</a:t>
            </a:r>
          </a:p>
        </p:txBody>
      </p:sp>
      <p:cxnSp>
        <p:nvCxnSpPr>
          <p:cNvPr id="36" name="直线连接符 35"/>
          <p:cNvCxnSpPr>
            <a:cxnSpLocks noChangeShapeType="1"/>
            <a:stCxn id="25" idx="2"/>
            <a:endCxn id="24" idx="6"/>
          </p:cNvCxnSpPr>
          <p:nvPr/>
        </p:nvCxnSpPr>
        <p:spPr bwMode="auto">
          <a:xfrm flipH="1" flipV="1">
            <a:off x="1330325" y="4562475"/>
            <a:ext cx="649288" cy="1588"/>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7" name="直线连接符 36"/>
          <p:cNvCxnSpPr>
            <a:cxnSpLocks noChangeShapeType="1"/>
            <a:stCxn id="25" idx="3"/>
            <a:endCxn id="27" idx="7"/>
          </p:cNvCxnSpPr>
          <p:nvPr/>
        </p:nvCxnSpPr>
        <p:spPr bwMode="auto">
          <a:xfrm flipH="1">
            <a:off x="1289050" y="4640263"/>
            <a:ext cx="733425" cy="385762"/>
          </a:xfrm>
          <a:prstGeom prst="line">
            <a:avLst/>
          </a:prstGeom>
          <a:noFill/>
          <a:ln w="38100">
            <a:solidFill>
              <a:srgbClr val="FF5B4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3" grpId="0" animBg="1"/>
      <p:bldP spid="14" grpId="0" animBg="1"/>
      <p:bldP spid="15" grpId="0"/>
      <p:bldP spid="16" grpId="0"/>
      <p:bldP spid="22" grpId="0" animBg="1"/>
      <p:bldP spid="23" grpId="0" animBg="1"/>
      <p:bldP spid="24" grpId="0" animBg="1"/>
      <p:bldP spid="25" grpId="0" animBg="1"/>
      <p:bldP spid="26" grpId="0" animBg="1"/>
      <p:bldP spid="27" grpId="0" animBg="1"/>
      <p:bldP spid="31" grpId="0" animBg="1"/>
      <p:bldP spid="32" grpId="0" animBg="1"/>
      <p:bldP spid="33" grpId="0"/>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211138" y="708025"/>
            <a:ext cx="8905875" cy="487363"/>
          </a:xfrm>
        </p:spPr>
        <p:txBody>
          <a:bodyPr/>
          <a:lstStyle/>
          <a:p>
            <a:r>
              <a:rPr lang="zh-CN" altLang="en-US" sz="3600" smtClean="0">
                <a:ea typeface="黑体" panose="02010609060101010101" pitchFamily="49" charset="-122"/>
              </a:rPr>
              <a:t>设想政府要改善民生，新修了一条快速路</a:t>
            </a:r>
            <a:endParaRPr lang="en-US" altLang="en-US" sz="3600" smtClean="0">
              <a:ea typeface="黑体" panose="02010609060101010101" pitchFamily="49" charset="-122"/>
            </a:endParaRPr>
          </a:p>
        </p:txBody>
      </p:sp>
      <p:sp>
        <p:nvSpPr>
          <p:cNvPr id="16386" name="Rectangle 3"/>
          <p:cNvSpPr>
            <a:spLocks noGrp="1"/>
          </p:cNvSpPr>
          <p:nvPr>
            <p:ph idx="1"/>
          </p:nvPr>
        </p:nvSpPr>
        <p:spPr>
          <a:xfrm>
            <a:off x="233363" y="5138738"/>
            <a:ext cx="8267700" cy="4648200"/>
          </a:xfrm>
        </p:spPr>
        <p:txBody>
          <a:bodyPr/>
          <a:lstStyle/>
          <a:p>
            <a:r>
              <a:rPr lang="zh-CN" altLang="en-US" smtClean="0">
                <a:ea typeface="黑体" panose="02010609060101010101" pitchFamily="49" charset="-122"/>
                <a:sym typeface="Wingdings" panose="05000000000000000000" pitchFamily="2" charset="2"/>
              </a:rPr>
              <a:t>注意，在没修这条路前，均衡中行驶时间是</a:t>
            </a:r>
            <a:r>
              <a:rPr lang="en-US" altLang="zh-CN" smtClean="0">
                <a:ea typeface="黑体" panose="02010609060101010101" pitchFamily="49" charset="-122"/>
                <a:sym typeface="Wingdings" panose="05000000000000000000" pitchFamily="2" charset="2"/>
              </a:rPr>
              <a:t>65</a:t>
            </a:r>
          </a:p>
          <a:p>
            <a:r>
              <a:rPr lang="zh-CN" altLang="en-US" smtClean="0">
                <a:ea typeface="黑体" panose="02010609060101010101" pitchFamily="49" charset="-122"/>
              </a:rPr>
              <a:t>如果某人盘算改变为</a:t>
            </a:r>
            <a:r>
              <a:rPr lang="en-US" altLang="zh-CN" smtClean="0">
                <a:ea typeface="黑体" panose="02010609060101010101" pitchFamily="49" charset="-122"/>
              </a:rPr>
              <a:t>A</a:t>
            </a:r>
            <a:r>
              <a:rPr lang="en-US" altLang="zh-CN" smtClean="0">
                <a:ea typeface="黑体" panose="02010609060101010101" pitchFamily="49" charset="-122"/>
                <a:sym typeface="Wingdings" panose="05000000000000000000" pitchFamily="2" charset="2"/>
              </a:rPr>
              <a:t>DB</a:t>
            </a:r>
            <a:r>
              <a:rPr lang="zh-CN" altLang="en-US" smtClean="0">
                <a:ea typeface="黑体" panose="02010609060101010101" pitchFamily="49" charset="-122"/>
                <a:sym typeface="Wingdings" panose="05000000000000000000" pitchFamily="2" charset="2"/>
              </a:rPr>
              <a:t>，则他的行驶时间将变为</a:t>
            </a:r>
            <a:r>
              <a:rPr lang="en-US" altLang="zh-CN" smtClean="0">
                <a:ea typeface="黑体" panose="02010609060101010101" pitchFamily="49" charset="-122"/>
                <a:sym typeface="Wingdings" panose="05000000000000000000" pitchFamily="2" charset="2"/>
              </a:rPr>
              <a:t>45+4000/100&gt;80</a:t>
            </a:r>
            <a:r>
              <a:rPr lang="zh-CN" altLang="en-US" smtClean="0">
                <a:ea typeface="黑体" panose="02010609060101010101" pitchFamily="49" charset="-122"/>
                <a:sym typeface="Wingdings" panose="05000000000000000000" pitchFamily="2" charset="2"/>
              </a:rPr>
              <a:t>，于是他不会改变！</a:t>
            </a:r>
            <a:endParaRPr lang="en-US" altLang="zh-CN" smtClean="0">
              <a:ea typeface="黑体" panose="02010609060101010101" pitchFamily="49" charset="-122"/>
              <a:sym typeface="Wingdings" panose="05000000000000000000" pitchFamily="2" charset="2"/>
            </a:endParaRPr>
          </a:p>
        </p:txBody>
      </p:sp>
      <p:pic>
        <p:nvPicPr>
          <p:cNvPr id="19460" name="图片 2" descr="8.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44675"/>
            <a:ext cx="680402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p:cNvSpPr>
          <p:nvPr/>
        </p:nvSpPr>
        <p:spPr bwMode="auto">
          <a:xfrm>
            <a:off x="6804025" y="2168525"/>
            <a:ext cx="2339975"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 typeface="Arial" panose="020B0604020202020204" pitchFamily="34" charset="0"/>
              <a:buNone/>
            </a:pPr>
            <a:r>
              <a:rPr lang="zh-CN" altLang="en-US">
                <a:ea typeface="黑体" panose="02010609060101010101" pitchFamily="49" charset="-122"/>
              </a:rPr>
              <a:t>均衡是大家都走：</a:t>
            </a:r>
            <a:endParaRPr lang="en-US" altLang="zh-CN">
              <a:ea typeface="黑体" panose="02010609060101010101" pitchFamily="49" charset="-122"/>
            </a:endParaRPr>
          </a:p>
          <a:p>
            <a:pPr>
              <a:spcBef>
                <a:spcPct val="0"/>
              </a:spcBef>
              <a:buClrTx/>
              <a:buFont typeface="Arial" panose="020B0604020202020204" pitchFamily="34" charset="0"/>
              <a:buNone/>
            </a:pPr>
            <a:r>
              <a:rPr lang="en-US" altLang="zh-CN">
                <a:ea typeface="黑体" panose="02010609060101010101" pitchFamily="49" charset="-122"/>
              </a:rPr>
              <a:t>A</a:t>
            </a:r>
            <a:r>
              <a:rPr lang="en-US" altLang="zh-CN">
                <a:ea typeface="黑体" panose="02010609060101010101" pitchFamily="49" charset="-122"/>
                <a:sym typeface="Wingdings" panose="05000000000000000000" pitchFamily="2" charset="2"/>
              </a:rPr>
              <a:t>CDB</a:t>
            </a:r>
          </a:p>
          <a:p>
            <a:pPr>
              <a:spcBef>
                <a:spcPct val="0"/>
              </a:spcBef>
              <a:buClrTx/>
              <a:buFont typeface="Arial" panose="020B0604020202020204" pitchFamily="34" charset="0"/>
              <a:buNone/>
            </a:pPr>
            <a:r>
              <a:rPr lang="zh-CN" altLang="en-US">
                <a:ea typeface="黑体" panose="02010609060101010101" pitchFamily="49" charset="-122"/>
                <a:sym typeface="Wingdings" panose="05000000000000000000" pitchFamily="2" charset="2"/>
              </a:rPr>
              <a:t>每人行驶时间为</a:t>
            </a:r>
            <a:endParaRPr lang="en-US" altLang="zh-CN">
              <a:ea typeface="黑体" panose="02010609060101010101" pitchFamily="49" charset="-122"/>
              <a:sym typeface="Wingdings" panose="05000000000000000000" pitchFamily="2" charset="2"/>
            </a:endParaRPr>
          </a:p>
          <a:p>
            <a:pPr>
              <a:buClrTx/>
              <a:buFont typeface="Arial" panose="020B0604020202020204" pitchFamily="34" charset="0"/>
              <a:buNone/>
            </a:pPr>
            <a:r>
              <a:rPr lang="en-US" altLang="zh-CN">
                <a:ea typeface="黑体" panose="02010609060101010101" pitchFamily="49" charset="-122"/>
                <a:sym typeface="Wingdings" panose="05000000000000000000" pitchFamily="2" charset="2"/>
              </a:rPr>
              <a:t>4000/100 + 0 + 4000/100=80</a:t>
            </a:r>
          </a:p>
          <a:p>
            <a:pPr>
              <a:buClrTx/>
              <a:buFont typeface="Arial" panose="020B0604020202020204" pitchFamily="34" charset="0"/>
              <a:buNone/>
            </a:pPr>
            <a:endParaRPr lang="en-US" altLang="zh-CN">
              <a:ea typeface="黑体" panose="02010609060101010101" pitchFamily="49" charset="-122"/>
            </a:endParaRPr>
          </a:p>
        </p:txBody>
      </p:sp>
      <p:cxnSp>
        <p:nvCxnSpPr>
          <p:cNvPr id="4" name="直线箭头连接符 3"/>
          <p:cNvCxnSpPr>
            <a:cxnSpLocks noChangeShapeType="1"/>
          </p:cNvCxnSpPr>
          <p:nvPr/>
        </p:nvCxnSpPr>
        <p:spPr bwMode="auto">
          <a:xfrm flipV="1">
            <a:off x="1187450" y="2224088"/>
            <a:ext cx="1439863" cy="700087"/>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直线箭头连接符 8"/>
          <p:cNvCxnSpPr>
            <a:cxnSpLocks noChangeShapeType="1"/>
          </p:cNvCxnSpPr>
          <p:nvPr/>
        </p:nvCxnSpPr>
        <p:spPr bwMode="auto">
          <a:xfrm flipV="1">
            <a:off x="3563938" y="3303588"/>
            <a:ext cx="1512887" cy="647700"/>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箭头连接符 10"/>
          <p:cNvCxnSpPr>
            <a:cxnSpLocks noChangeShapeType="1"/>
          </p:cNvCxnSpPr>
          <p:nvPr/>
        </p:nvCxnSpPr>
        <p:spPr bwMode="auto">
          <a:xfrm>
            <a:off x="3059113" y="2655888"/>
            <a:ext cx="0" cy="1079500"/>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文本框 2"/>
          <p:cNvSpPr txBox="1">
            <a:spLocks noChangeArrowheads="1"/>
          </p:cNvSpPr>
          <p:nvPr/>
        </p:nvSpPr>
        <p:spPr bwMode="auto">
          <a:xfrm>
            <a:off x="7092950" y="4437063"/>
            <a:ext cx="1800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3200">
                <a:solidFill>
                  <a:srgbClr val="FFFFFF"/>
                </a:solidFill>
                <a:ea typeface="黑体" panose="02010609060101010101" pitchFamily="49" charset="-122"/>
              </a:rPr>
              <a:t>！！！</a:t>
            </a:r>
          </a:p>
        </p:txBody>
      </p:sp>
      <p:sp>
        <p:nvSpPr>
          <p:cNvPr id="6" name="文本框 5"/>
          <p:cNvSpPr txBox="1">
            <a:spLocks noChangeArrowheads="1"/>
          </p:cNvSpPr>
          <p:nvPr/>
        </p:nvSpPr>
        <p:spPr bwMode="auto">
          <a:xfrm>
            <a:off x="4572000" y="4040188"/>
            <a:ext cx="2160588" cy="523875"/>
          </a:xfrm>
          <a:prstGeom prst="rect">
            <a:avLst/>
          </a:prstGeom>
          <a:solidFill>
            <a:srgbClr val="FCD5B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800">
                <a:ea typeface="黑体" panose="02010609060101010101" pitchFamily="49" charset="-122"/>
              </a:rPr>
              <a:t>布雷斯悖论</a:t>
            </a:r>
          </a:p>
        </p:txBody>
      </p:sp>
      <p:sp>
        <p:nvSpPr>
          <p:cNvPr id="2" name="文本框 1"/>
          <p:cNvSpPr txBox="1">
            <a:spLocks noChangeArrowheads="1"/>
          </p:cNvSpPr>
          <p:nvPr/>
        </p:nvSpPr>
        <p:spPr bwMode="auto">
          <a:xfrm>
            <a:off x="3924300" y="1916113"/>
            <a:ext cx="2808288" cy="954087"/>
          </a:xfrm>
          <a:prstGeom prst="rect">
            <a:avLst/>
          </a:prstGeom>
          <a:solidFill>
            <a:srgbClr val="FCD5B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800">
                <a:ea typeface="黑体" panose="02010609060101010101" pitchFamily="49" charset="-122"/>
              </a:rPr>
              <a:t>会发生什么情况？</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animBg="1"/>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rrowheads="1"/>
          </p:cNvSpPr>
          <p:nvPr/>
        </p:nvSpPr>
        <p:spPr bwMode="auto">
          <a:xfrm>
            <a:off x="3635375" y="259715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a</a:t>
            </a:r>
            <a:endParaRPr kumimoji="1" lang="zh-CN" altLang="en-US">
              <a:solidFill>
                <a:srgbClr val="000000"/>
              </a:solidFill>
              <a:ea typeface="黑体" pitchFamily="49" charset="-122"/>
            </a:endParaRPr>
          </a:p>
        </p:txBody>
      </p:sp>
      <p:sp>
        <p:nvSpPr>
          <p:cNvPr id="5" name="椭圆 4"/>
          <p:cNvSpPr>
            <a:spLocks noChangeArrowheads="1"/>
          </p:cNvSpPr>
          <p:nvPr/>
        </p:nvSpPr>
        <p:spPr bwMode="auto">
          <a:xfrm>
            <a:off x="4572000" y="259715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x</a:t>
            </a:r>
            <a:endParaRPr kumimoji="1" lang="zh-CN" altLang="en-US">
              <a:solidFill>
                <a:srgbClr val="000000"/>
              </a:solidFill>
              <a:ea typeface="黑体" pitchFamily="49" charset="-122"/>
            </a:endParaRPr>
          </a:p>
        </p:txBody>
      </p:sp>
      <p:sp>
        <p:nvSpPr>
          <p:cNvPr id="6" name="椭圆 5"/>
          <p:cNvSpPr>
            <a:spLocks noChangeArrowheads="1"/>
          </p:cNvSpPr>
          <p:nvPr/>
        </p:nvSpPr>
        <p:spPr bwMode="auto">
          <a:xfrm>
            <a:off x="3635375" y="313690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b</a:t>
            </a:r>
            <a:endParaRPr kumimoji="1" lang="zh-CN" altLang="en-US">
              <a:solidFill>
                <a:srgbClr val="000000"/>
              </a:solidFill>
              <a:ea typeface="黑体" pitchFamily="49" charset="-122"/>
            </a:endParaRPr>
          </a:p>
        </p:txBody>
      </p:sp>
      <p:sp>
        <p:nvSpPr>
          <p:cNvPr id="7" name="椭圆 6"/>
          <p:cNvSpPr>
            <a:spLocks noChangeArrowheads="1"/>
          </p:cNvSpPr>
          <p:nvPr/>
        </p:nvSpPr>
        <p:spPr bwMode="auto">
          <a:xfrm>
            <a:off x="4572000" y="3136900"/>
            <a:ext cx="287338" cy="217488"/>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y</a:t>
            </a:r>
            <a:endParaRPr kumimoji="1" lang="zh-CN" altLang="en-US">
              <a:solidFill>
                <a:srgbClr val="000000"/>
              </a:solidFill>
              <a:ea typeface="黑体" pitchFamily="49" charset="-122"/>
            </a:endParaRPr>
          </a:p>
        </p:txBody>
      </p:sp>
      <p:sp>
        <p:nvSpPr>
          <p:cNvPr id="8" name="椭圆 7"/>
          <p:cNvSpPr>
            <a:spLocks noChangeArrowheads="1"/>
          </p:cNvSpPr>
          <p:nvPr/>
        </p:nvSpPr>
        <p:spPr bwMode="auto">
          <a:xfrm>
            <a:off x="4572000" y="367665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z</a:t>
            </a:r>
            <a:endParaRPr kumimoji="1" lang="zh-CN" altLang="en-US">
              <a:solidFill>
                <a:srgbClr val="000000"/>
              </a:solidFill>
              <a:ea typeface="黑体" pitchFamily="49" charset="-122"/>
            </a:endParaRPr>
          </a:p>
        </p:txBody>
      </p:sp>
      <p:sp>
        <p:nvSpPr>
          <p:cNvPr id="9" name="椭圆 8"/>
          <p:cNvSpPr>
            <a:spLocks noChangeArrowheads="1"/>
          </p:cNvSpPr>
          <p:nvPr/>
        </p:nvSpPr>
        <p:spPr bwMode="auto">
          <a:xfrm>
            <a:off x="3635375" y="3676650"/>
            <a:ext cx="287338" cy="215900"/>
          </a:xfrm>
          <a:prstGeom prst="ellipse">
            <a:avLst/>
          </a:prstGeom>
          <a:solidFill>
            <a:schemeClr val="bg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a:solidFill>
                  <a:srgbClr val="000000"/>
                </a:solidFill>
                <a:ea typeface="黑体" pitchFamily="49" charset="-122"/>
              </a:rPr>
              <a:t>c</a:t>
            </a:r>
            <a:endParaRPr kumimoji="1" lang="zh-CN" altLang="en-US">
              <a:solidFill>
                <a:srgbClr val="000000"/>
              </a:solidFill>
              <a:ea typeface="黑体" pitchFamily="49" charset="-122"/>
            </a:endParaRPr>
          </a:p>
        </p:txBody>
      </p:sp>
      <p:cxnSp>
        <p:nvCxnSpPr>
          <p:cNvPr id="10" name="直线连接符 9"/>
          <p:cNvCxnSpPr>
            <a:cxnSpLocks noChangeShapeType="1"/>
            <a:stCxn id="8" idx="1"/>
            <a:endCxn id="6" idx="5"/>
          </p:cNvCxnSpPr>
          <p:nvPr/>
        </p:nvCxnSpPr>
        <p:spPr bwMode="auto">
          <a:xfrm flipH="1" flipV="1">
            <a:off x="3881438" y="3321050"/>
            <a:ext cx="733425" cy="38735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连接符 10"/>
          <p:cNvCxnSpPr>
            <a:cxnSpLocks noChangeShapeType="1"/>
            <a:stCxn id="4" idx="6"/>
            <a:endCxn id="5" idx="2"/>
          </p:cNvCxnSpPr>
          <p:nvPr/>
        </p:nvCxnSpPr>
        <p:spPr bwMode="auto">
          <a:xfrm flipV="1">
            <a:off x="3922713" y="2705100"/>
            <a:ext cx="649287" cy="0"/>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文本框 12"/>
          <p:cNvSpPr txBox="1"/>
          <p:nvPr/>
        </p:nvSpPr>
        <p:spPr>
          <a:xfrm>
            <a:off x="5148263" y="2543175"/>
            <a:ext cx="158432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12   2    4</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8    7    6</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 7    5    2</a:t>
            </a:r>
          </a:p>
        </p:txBody>
      </p:sp>
      <p:sp>
        <p:nvSpPr>
          <p:cNvPr id="14" name="文本框 13"/>
          <p:cNvSpPr txBox="1"/>
          <p:nvPr/>
        </p:nvSpPr>
        <p:spPr>
          <a:xfrm>
            <a:off x="3060700" y="2543175"/>
            <a:ext cx="358775" cy="1939925"/>
          </a:xfrm>
          <a:prstGeom prst="rect">
            <a:avLst/>
          </a:prstGeom>
          <a:solidFill>
            <a:schemeClr val="accent5">
              <a:lumMod val="75000"/>
            </a:schemeClr>
          </a:solidFill>
        </p:spPr>
        <p:txBody>
          <a:bodyPr>
            <a:spAutoFit/>
          </a:bodyPr>
          <a:lstStyle>
            <a:lvl1pPr>
              <a:defRPr kumimoji="1" sz="2400">
                <a:solidFill>
                  <a:schemeClr val="tx1"/>
                </a:solidFill>
                <a:latin typeface="Arial" pitchFamily="34" charset="0"/>
                <a:ea typeface="宋体" pitchFamily="2" charset="-122"/>
              </a:defRPr>
            </a:lvl1pPr>
            <a:lvl2pPr marL="742950" indent="-285750">
              <a:defRPr kumimoji="1" sz="2400">
                <a:solidFill>
                  <a:schemeClr val="tx1"/>
                </a:solidFill>
                <a:latin typeface="Arial" pitchFamily="34" charset="0"/>
                <a:ea typeface="宋体" pitchFamily="2" charset="-122"/>
              </a:defRPr>
            </a:lvl2pPr>
            <a:lvl3pPr marL="1143000" indent="-228600">
              <a:defRPr kumimoji="1" sz="2400">
                <a:solidFill>
                  <a:schemeClr val="tx1"/>
                </a:solidFill>
                <a:latin typeface="Arial" pitchFamily="34" charset="0"/>
                <a:ea typeface="宋体" pitchFamily="2" charset="-122"/>
              </a:defRPr>
            </a:lvl3pPr>
            <a:lvl4pPr marL="1600200" indent="-228600">
              <a:defRPr kumimoji="1" sz="2400">
                <a:solidFill>
                  <a:schemeClr val="tx1"/>
                </a:solidFill>
                <a:latin typeface="Arial" pitchFamily="34" charset="0"/>
                <a:ea typeface="宋体" pitchFamily="2" charset="-122"/>
              </a:defRPr>
            </a:lvl4pPr>
            <a:lvl5pPr marL="2057400" indent="-228600">
              <a:defRPr kumimoji="1" sz="2400">
                <a:solidFill>
                  <a:schemeClr val="tx1"/>
                </a:solidFill>
                <a:latin typeface="Arial" pitchFamily="34" charset="0"/>
                <a:ea typeface="宋体" pitchFamily="2" charset="-122"/>
              </a:defRPr>
            </a:lvl5pPr>
            <a:lvl6pPr marL="2514600" indent="-228600" fontAlgn="base">
              <a:spcBef>
                <a:spcPct val="0"/>
              </a:spcBef>
              <a:spcAft>
                <a:spcPct val="0"/>
              </a:spcAft>
              <a:defRPr kumimoji="1" sz="2400">
                <a:solidFill>
                  <a:schemeClr val="tx1"/>
                </a:solidFill>
                <a:latin typeface="Arial" pitchFamily="34" charset="0"/>
                <a:ea typeface="宋体" pitchFamily="2" charset="-122"/>
              </a:defRPr>
            </a:lvl6pPr>
            <a:lvl7pPr marL="2971800" indent="-228600" fontAlgn="base">
              <a:spcBef>
                <a:spcPct val="0"/>
              </a:spcBef>
              <a:spcAft>
                <a:spcPct val="0"/>
              </a:spcAft>
              <a:defRPr kumimoji="1" sz="2400">
                <a:solidFill>
                  <a:schemeClr val="tx1"/>
                </a:solidFill>
                <a:latin typeface="Arial" pitchFamily="34" charset="0"/>
                <a:ea typeface="宋体" pitchFamily="2" charset="-122"/>
              </a:defRPr>
            </a:lvl7pPr>
            <a:lvl8pPr marL="3429000" indent="-228600" fontAlgn="base">
              <a:spcBef>
                <a:spcPct val="0"/>
              </a:spcBef>
              <a:spcAft>
                <a:spcPct val="0"/>
              </a:spcAft>
              <a:defRPr kumimoji="1" sz="2400">
                <a:solidFill>
                  <a:schemeClr val="tx1"/>
                </a:solidFill>
                <a:latin typeface="Arial" pitchFamily="34" charset="0"/>
                <a:ea typeface="宋体" pitchFamily="2" charset="-122"/>
              </a:defRPr>
            </a:lvl8pPr>
            <a:lvl9pPr marL="3886200" indent="-228600" fontAlgn="base">
              <a:spcBef>
                <a:spcPct val="0"/>
              </a:spcBef>
              <a:spcAft>
                <a:spcPct val="0"/>
              </a:spcAft>
              <a:defRPr kumimoji="1" sz="2400">
                <a:solidFill>
                  <a:schemeClr val="tx1"/>
                </a:solidFill>
                <a:latin typeface="Arial" pitchFamily="34" charset="0"/>
                <a:ea typeface="宋体" pitchFamily="2" charset="-122"/>
              </a:defRPr>
            </a:lvl9pPr>
          </a:lstStyle>
          <a:p>
            <a:pPr>
              <a:defRPr/>
            </a:pPr>
            <a:r>
              <a:rPr lang="en-US" altLang="zh-CN">
                <a:solidFill>
                  <a:srgbClr val="FFFFFF"/>
                </a:solidFill>
                <a:ea typeface="黑体" pitchFamily="49" charset="-122"/>
              </a:rPr>
              <a:t>5 </a:t>
            </a:r>
          </a:p>
          <a:p>
            <a:pPr>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2 </a:t>
            </a:r>
          </a:p>
          <a:p>
            <a:pPr>
              <a:buFontTx/>
              <a:buAutoNum type="arabicPlain" startAt="3"/>
              <a:defRPr/>
            </a:pPr>
            <a:endParaRPr lang="en-US" altLang="zh-CN">
              <a:solidFill>
                <a:srgbClr val="FFFFFF"/>
              </a:solidFill>
              <a:ea typeface="黑体" pitchFamily="49" charset="-122"/>
            </a:endParaRPr>
          </a:p>
          <a:p>
            <a:pPr>
              <a:defRPr/>
            </a:pPr>
            <a:r>
              <a:rPr lang="en-US" altLang="zh-CN">
                <a:solidFill>
                  <a:srgbClr val="FFFFFF"/>
                </a:solidFill>
                <a:ea typeface="黑体" pitchFamily="49" charset="-122"/>
              </a:rPr>
              <a:t>0 </a:t>
            </a:r>
          </a:p>
        </p:txBody>
      </p:sp>
      <p:sp>
        <p:nvSpPr>
          <p:cNvPr id="74764" name="文本框 14"/>
          <p:cNvSpPr txBox="1">
            <a:spLocks noChangeArrowheads="1"/>
          </p:cNvSpPr>
          <p:nvPr/>
        </p:nvSpPr>
        <p:spPr bwMode="auto">
          <a:xfrm>
            <a:off x="5291138" y="2060575"/>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买方估值</a:t>
            </a:r>
          </a:p>
        </p:txBody>
      </p:sp>
      <p:sp>
        <p:nvSpPr>
          <p:cNvPr id="74765" name="文本框 15"/>
          <p:cNvSpPr txBox="1">
            <a:spLocks noChangeArrowheads="1"/>
          </p:cNvSpPr>
          <p:nvPr/>
        </p:nvSpPr>
        <p:spPr bwMode="auto">
          <a:xfrm>
            <a:off x="2700338" y="2060575"/>
            <a:ext cx="136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rgbClr val="C00000"/>
                </a:solidFill>
                <a:ea typeface="黑体" panose="02010609060101010101" pitchFamily="49" charset="-122"/>
              </a:rPr>
              <a:t>卖方价格</a:t>
            </a:r>
          </a:p>
        </p:txBody>
      </p:sp>
      <p:sp>
        <p:nvSpPr>
          <p:cNvPr id="74766" name="文本框 16"/>
          <p:cNvSpPr txBox="1">
            <a:spLocks noChangeArrowheads="1"/>
          </p:cNvSpPr>
          <p:nvPr/>
        </p:nvSpPr>
        <p:spPr bwMode="auto">
          <a:xfrm>
            <a:off x="3563938" y="4108450"/>
            <a:ext cx="1512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000">
                <a:solidFill>
                  <a:schemeClr val="bg1"/>
                </a:solidFill>
                <a:ea typeface="黑体" panose="02010609060101010101" pitchFamily="49" charset="-122"/>
              </a:rPr>
              <a:t>偏好卖家图</a:t>
            </a:r>
          </a:p>
        </p:txBody>
      </p:sp>
      <p:cxnSp>
        <p:nvCxnSpPr>
          <p:cNvPr id="19" name="直线连接符 18"/>
          <p:cNvCxnSpPr>
            <a:cxnSpLocks noChangeShapeType="1"/>
            <a:stCxn id="7" idx="3"/>
            <a:endCxn id="9" idx="7"/>
          </p:cNvCxnSpPr>
          <p:nvPr/>
        </p:nvCxnSpPr>
        <p:spPr bwMode="auto">
          <a:xfrm flipH="1">
            <a:off x="3881438" y="3322638"/>
            <a:ext cx="733425" cy="385762"/>
          </a:xfrm>
          <a:prstGeom prst="line">
            <a:avLst/>
          </a:prstGeom>
          <a:noFill/>
          <a:ln w="38100">
            <a:solidFill>
              <a:srgbClr val="0066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4768" name="矩形 20"/>
          <p:cNvSpPr>
            <a:spLocks noChangeArrowheads="1"/>
          </p:cNvSpPr>
          <p:nvPr/>
        </p:nvSpPr>
        <p:spPr bwMode="auto">
          <a:xfrm>
            <a:off x="1042988" y="4994275"/>
            <a:ext cx="71453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a:defRPr b="1">
                <a:solidFill>
                  <a:schemeClr val="tx1"/>
                </a:solidFill>
                <a:latin typeface="Arial" panose="020B0604020202020204" pitchFamily="34" charset="0"/>
              </a:defRPr>
            </a:lvl3pPr>
            <a:lvl4pPr>
              <a:defRPr b="1">
                <a:solidFill>
                  <a:schemeClr val="tx1"/>
                </a:solidFill>
                <a:latin typeface="Arial" panose="020B0604020202020204" pitchFamily="34" charset="0"/>
              </a:defRPr>
            </a:lvl4pPr>
            <a:lvl5pPr>
              <a:defRPr b="1">
                <a:solidFill>
                  <a:schemeClr val="tx1"/>
                </a:solidFill>
                <a:latin typeface="Arial" panose="020B0604020202020204" pitchFamily="34" charset="0"/>
              </a:defRPr>
            </a:lvl5pPr>
            <a:lvl6pPr marL="2284413" indent="1588" eaLnBrk="0" fontAlgn="base" hangingPunct="0">
              <a:spcBef>
                <a:spcPct val="0"/>
              </a:spcBef>
              <a:spcAft>
                <a:spcPct val="0"/>
              </a:spcAft>
              <a:defRPr b="1">
                <a:solidFill>
                  <a:schemeClr val="tx1"/>
                </a:solidFill>
                <a:latin typeface="Arial" panose="020B0604020202020204" pitchFamily="34" charset="0"/>
              </a:defRPr>
            </a:lvl6pPr>
            <a:lvl7pPr marL="2741613" indent="1588" eaLnBrk="0" fontAlgn="base" hangingPunct="0">
              <a:spcBef>
                <a:spcPct val="0"/>
              </a:spcBef>
              <a:spcAft>
                <a:spcPct val="0"/>
              </a:spcAft>
              <a:defRPr b="1">
                <a:solidFill>
                  <a:schemeClr val="tx1"/>
                </a:solidFill>
                <a:latin typeface="Arial" panose="020B0604020202020204" pitchFamily="34" charset="0"/>
              </a:defRPr>
            </a:lvl7pPr>
            <a:lvl8pPr marL="3198813" indent="1588" eaLnBrk="0" fontAlgn="base" hangingPunct="0">
              <a:spcBef>
                <a:spcPct val="0"/>
              </a:spcBef>
              <a:spcAft>
                <a:spcPct val="0"/>
              </a:spcAft>
              <a:defRPr b="1">
                <a:solidFill>
                  <a:schemeClr val="tx1"/>
                </a:solidFill>
                <a:latin typeface="Arial" panose="020B0604020202020204" pitchFamily="34" charset="0"/>
              </a:defRPr>
            </a:lvl8pPr>
            <a:lvl9pPr marL="3656013" indent="1588" eaLnBrk="0" fontAlgn="base" hangingPunct="0">
              <a:spcBef>
                <a:spcPct val="0"/>
              </a:spcBef>
              <a:spcAft>
                <a:spcPct val="0"/>
              </a:spcAft>
              <a:defRPr b="1">
                <a:solidFill>
                  <a:schemeClr val="tx1"/>
                </a:solidFill>
                <a:latin typeface="Arial" panose="020B0604020202020204" pitchFamily="34" charset="0"/>
              </a:defRPr>
            </a:lvl9pPr>
          </a:lstStyle>
          <a:p>
            <a:r>
              <a:rPr lang="zh-CN" altLang="zh-CN" sz="3200">
                <a:ea typeface="黑体" panose="02010609060101010101" pitchFamily="49" charset="-122"/>
              </a:rPr>
              <a:t>市场机制</a:t>
            </a:r>
            <a:r>
              <a:rPr lang="en-US" altLang="zh-CN" sz="3200">
                <a:ea typeface="黑体" panose="02010609060101010101" pitchFamily="49" charset="-122"/>
                <a:sym typeface="Wingdings" panose="05000000000000000000" pitchFamily="2" charset="2"/>
              </a:rPr>
              <a:t></a:t>
            </a:r>
            <a:r>
              <a:rPr lang="zh-CN" altLang="zh-CN" sz="3200">
                <a:ea typeface="黑体" panose="02010609060101010101" pitchFamily="49" charset="-122"/>
              </a:rPr>
              <a:t>清仓价格</a:t>
            </a:r>
            <a:r>
              <a:rPr lang="en-US" altLang="zh-CN" sz="3200">
                <a:ea typeface="黑体" panose="02010609060101010101" pitchFamily="49" charset="-122"/>
                <a:sym typeface="Wingdings" panose="05000000000000000000" pitchFamily="2" charset="2"/>
              </a:rPr>
              <a:t></a:t>
            </a:r>
            <a:r>
              <a:rPr lang="zh-CN" altLang="zh-CN" sz="3200">
                <a:ea typeface="黑体" panose="02010609060101010101" pitchFamily="49" charset="-122"/>
              </a:rPr>
              <a:t>社会最优的均衡</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p:cNvSpPr>
            <a:spLocks noGrp="1"/>
          </p:cNvSpPr>
          <p:nvPr>
            <p:ph idx="1"/>
          </p:nvPr>
        </p:nvSpPr>
        <p:spPr>
          <a:xfrm>
            <a:off x="487363" y="2562225"/>
            <a:ext cx="8147050" cy="2451100"/>
          </a:xfrm>
        </p:spPr>
        <p:txBody>
          <a:bodyPr/>
          <a:lstStyle/>
          <a:p>
            <a:r>
              <a:rPr lang="zh-CN" altLang="en-US" sz="2800" smtClean="0">
                <a:ea typeface="黑体" panose="02010609060101010101" pitchFamily="49" charset="-122"/>
              </a:rPr>
              <a:t>从博弈论的视角看“匹配市场”问题，具体地展现了“市场无形之手”的优化性质</a:t>
            </a:r>
            <a:endParaRPr lang="en-US" altLang="zh-CN" sz="2800" smtClean="0">
              <a:ea typeface="黑体" panose="02010609060101010101" pitchFamily="49" charset="-122"/>
            </a:endParaRPr>
          </a:p>
          <a:p>
            <a:r>
              <a:rPr lang="zh-CN" altLang="en-US" sz="2800" smtClean="0">
                <a:ea typeface="黑体" panose="02010609060101010101" pitchFamily="49" charset="-122"/>
              </a:rPr>
              <a:t>进一步体会博弈论思想在不同场合的生动体现</a:t>
            </a:r>
            <a:endParaRPr lang="en-US" altLang="zh-CN" sz="2800" smtClean="0">
              <a:ea typeface="黑体" panose="02010609060101010101" pitchFamily="49" charset="-122"/>
            </a:endParaRPr>
          </a:p>
        </p:txBody>
      </p:sp>
      <p:sp>
        <p:nvSpPr>
          <p:cNvPr id="75779" name="标题 1"/>
          <p:cNvSpPr>
            <a:spLocks noGrp="1"/>
          </p:cNvSpPr>
          <p:nvPr>
            <p:ph type="title"/>
          </p:nvPr>
        </p:nvSpPr>
        <p:spPr/>
        <p:txBody>
          <a:bodyPr/>
          <a:lstStyle/>
          <a:p>
            <a:endParaRPr lang="zh-CN" altLang="en-US"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p:txBody>
          <a:bodyPr/>
          <a:lstStyle/>
          <a:p>
            <a:r>
              <a:rPr lang="zh-CN" altLang="en-US" smtClean="0">
                <a:ea typeface="黑体" panose="02010609060101010101" pitchFamily="49" charset="-122"/>
              </a:rPr>
              <a:t>为什么大家不像从前那样？</a:t>
            </a:r>
            <a:endParaRPr lang="en-US" altLang="en-US" smtClean="0">
              <a:ea typeface="黑体" panose="02010609060101010101" pitchFamily="49" charset="-122"/>
            </a:endParaRPr>
          </a:p>
        </p:txBody>
      </p:sp>
      <p:sp>
        <p:nvSpPr>
          <p:cNvPr id="28674" name="Rectangle 3"/>
          <p:cNvSpPr>
            <a:spLocks noGrp="1"/>
          </p:cNvSpPr>
          <p:nvPr>
            <p:ph idx="1"/>
          </p:nvPr>
        </p:nvSpPr>
        <p:spPr>
          <a:xfrm>
            <a:off x="258763" y="5102225"/>
            <a:ext cx="8267700" cy="4648200"/>
          </a:xfrm>
        </p:spPr>
        <p:txBody>
          <a:bodyPr/>
          <a:lstStyle/>
          <a:p>
            <a:r>
              <a:rPr lang="zh-CN" altLang="en-US" sz="2000" smtClean="0">
                <a:ea typeface="黑体" panose="02010609060101010101" pitchFamily="49" charset="-122"/>
                <a:sym typeface="Wingdings" panose="05000000000000000000" pitchFamily="2" charset="2"/>
              </a:rPr>
              <a:t>你会很合理地想走</a:t>
            </a:r>
            <a:r>
              <a:rPr lang="en-US" altLang="zh-CN" sz="2000" smtClean="0">
                <a:ea typeface="黑体" panose="02010609060101010101" pitchFamily="49" charset="-122"/>
                <a:sym typeface="Wingdings" panose="05000000000000000000" pitchFamily="2" charset="2"/>
              </a:rPr>
              <a:t>ACDB</a:t>
            </a:r>
            <a:r>
              <a:rPr lang="zh-CN" altLang="en-US" sz="2000" smtClean="0">
                <a:ea typeface="黑体" panose="02010609060101010101" pitchFamily="49" charset="-122"/>
                <a:sym typeface="Wingdings" panose="05000000000000000000" pitchFamily="2" charset="2"/>
              </a:rPr>
              <a:t>。也就是说，从前那样的模式在均衡态是不可能的（不均衡，</a:t>
            </a:r>
            <a:r>
              <a:rPr lang="zh-CN" altLang="en-US" sz="2000" smtClean="0">
                <a:solidFill>
                  <a:srgbClr val="C00000"/>
                </a:solidFill>
                <a:ea typeface="黑体" panose="02010609060101010101" pitchFamily="49" charset="-122"/>
                <a:sym typeface="Wingdings" panose="05000000000000000000" pitchFamily="2" charset="2"/>
              </a:rPr>
              <a:t>有人有动机改变</a:t>
            </a:r>
            <a:r>
              <a:rPr lang="zh-CN" altLang="en-US" sz="2000" smtClean="0">
                <a:ea typeface="黑体" panose="02010609060101010101" pitchFamily="49" charset="-122"/>
                <a:sym typeface="Wingdings" panose="05000000000000000000" pitchFamily="2" charset="2"/>
              </a:rPr>
              <a:t>）</a:t>
            </a:r>
            <a:endParaRPr lang="en-US" altLang="zh-CN" sz="2000" smtClean="0">
              <a:ea typeface="黑体" panose="02010609060101010101" pitchFamily="49" charset="-122"/>
              <a:sym typeface="Wingdings" panose="05000000000000000000" pitchFamily="2" charset="2"/>
            </a:endParaRPr>
          </a:p>
          <a:p>
            <a:r>
              <a:rPr lang="zh-CN" altLang="en-US" sz="2000" smtClean="0">
                <a:ea typeface="黑体" panose="02010609060101010101" pitchFamily="49" charset="-122"/>
                <a:sym typeface="Wingdings" panose="05000000000000000000" pitchFamily="2" charset="2"/>
              </a:rPr>
              <a:t>你会这么想，其他人呢？会不会变成</a:t>
            </a:r>
            <a:r>
              <a:rPr lang="en-US" altLang="zh-CN" sz="2000" smtClean="0">
                <a:ea typeface="黑体" panose="02010609060101010101" pitchFamily="49" charset="-122"/>
                <a:sym typeface="Wingdings" panose="05000000000000000000" pitchFamily="2" charset="2"/>
              </a:rPr>
              <a:t>2000</a:t>
            </a:r>
            <a:r>
              <a:rPr lang="zh-CN" altLang="en-US" sz="2000" smtClean="0">
                <a:ea typeface="黑体" panose="02010609060101010101" pitchFamily="49" charset="-122"/>
                <a:sym typeface="Wingdings" panose="05000000000000000000" pitchFamily="2" charset="2"/>
              </a:rPr>
              <a:t>人走</a:t>
            </a:r>
            <a:r>
              <a:rPr lang="en-US" altLang="zh-CN" sz="2000" smtClean="0">
                <a:ea typeface="黑体" panose="02010609060101010101" pitchFamily="49" charset="-122"/>
                <a:sym typeface="Wingdings" panose="05000000000000000000" pitchFamily="2" charset="2"/>
              </a:rPr>
              <a:t>ACDB</a:t>
            </a:r>
            <a:r>
              <a:rPr lang="zh-CN" altLang="en-US" sz="2000" smtClean="0">
                <a:ea typeface="黑体" panose="02010609060101010101" pitchFamily="49" charset="-122"/>
                <a:sym typeface="Wingdings" panose="05000000000000000000" pitchFamily="2" charset="2"/>
              </a:rPr>
              <a:t>，另外</a:t>
            </a:r>
            <a:r>
              <a:rPr lang="en-US" altLang="zh-CN" sz="2000" smtClean="0">
                <a:ea typeface="黑体" panose="02010609060101010101" pitchFamily="49" charset="-122"/>
                <a:sym typeface="Wingdings" panose="05000000000000000000" pitchFamily="2" charset="2"/>
              </a:rPr>
              <a:t>2000</a:t>
            </a:r>
            <a:r>
              <a:rPr lang="zh-CN" altLang="en-US" sz="2000" smtClean="0">
                <a:ea typeface="黑体" panose="02010609060101010101" pitchFamily="49" charset="-122"/>
                <a:sym typeface="Wingdings" panose="05000000000000000000" pitchFamily="2" charset="2"/>
              </a:rPr>
              <a:t>人走</a:t>
            </a:r>
            <a:r>
              <a:rPr lang="en-US" altLang="zh-CN" sz="2000" smtClean="0">
                <a:ea typeface="黑体" panose="02010609060101010101" pitchFamily="49" charset="-122"/>
                <a:sym typeface="Wingdings" panose="05000000000000000000" pitchFamily="2" charset="2"/>
              </a:rPr>
              <a:t>ADB</a:t>
            </a:r>
            <a:r>
              <a:rPr lang="zh-CN" altLang="en-US" sz="2000" smtClean="0">
                <a:ea typeface="黑体" panose="02010609060101010101" pitchFamily="49" charset="-122"/>
                <a:sym typeface="Wingdings" panose="05000000000000000000" pitchFamily="2" charset="2"/>
              </a:rPr>
              <a:t>？</a:t>
            </a:r>
            <a:endParaRPr lang="en-US" altLang="zh-CN" sz="2000" smtClean="0">
              <a:ea typeface="黑体" panose="02010609060101010101" pitchFamily="49" charset="-122"/>
            </a:endParaRPr>
          </a:p>
        </p:txBody>
      </p:sp>
      <p:pic>
        <p:nvPicPr>
          <p:cNvPr id="21508" name="图片 2" descr="8.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46263"/>
            <a:ext cx="6516688"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3"/>
          <p:cNvSpPr txBox="1">
            <a:spLocks/>
          </p:cNvSpPr>
          <p:nvPr/>
        </p:nvSpPr>
        <p:spPr bwMode="auto">
          <a:xfrm>
            <a:off x="6588125" y="1989138"/>
            <a:ext cx="25209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v"/>
              <a:defRPr sz="24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2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 typeface="Arial" panose="020B0604020202020204" pitchFamily="34" charset="0"/>
              <a:buNone/>
            </a:pPr>
            <a:r>
              <a:rPr lang="zh-CN" altLang="en-US">
                <a:ea typeface="黑体" panose="02010609060101010101" pitchFamily="49" charset="-122"/>
              </a:rPr>
              <a:t>若你是决定走上面的</a:t>
            </a:r>
            <a:r>
              <a:rPr lang="en-US" altLang="zh-CN">
                <a:ea typeface="黑体" panose="02010609060101010101" pitchFamily="49" charset="-122"/>
              </a:rPr>
              <a:t> 2000</a:t>
            </a:r>
            <a:r>
              <a:rPr lang="zh-CN" altLang="en-US">
                <a:ea typeface="黑体" panose="02010609060101010101" pitchFamily="49" charset="-122"/>
              </a:rPr>
              <a:t>人之一，看到了这个局面，此时会不会有什么想法？</a:t>
            </a:r>
            <a:endParaRPr lang="en-US" altLang="zh-CN">
              <a:ea typeface="黑体" panose="02010609060101010101" pitchFamily="49" charset="-122"/>
              <a:sym typeface="Wingdings" panose="05000000000000000000" pitchFamily="2" charset="2"/>
            </a:endParaRPr>
          </a:p>
          <a:p>
            <a:pPr>
              <a:buClrTx/>
              <a:buFont typeface="Arial" panose="020B0604020202020204" pitchFamily="34" charset="0"/>
              <a:buNone/>
            </a:pPr>
            <a:endParaRPr lang="en-US" altLang="zh-CN">
              <a:ea typeface="宋体" panose="02010600030101010101" pitchFamily="2" charset="-122"/>
            </a:endParaRPr>
          </a:p>
        </p:txBody>
      </p:sp>
      <p:cxnSp>
        <p:nvCxnSpPr>
          <p:cNvPr id="4" name="直线箭头连接符 3"/>
          <p:cNvCxnSpPr>
            <a:cxnSpLocks noChangeShapeType="1"/>
          </p:cNvCxnSpPr>
          <p:nvPr/>
        </p:nvCxnSpPr>
        <p:spPr bwMode="auto">
          <a:xfrm flipV="1">
            <a:off x="1187450" y="2224088"/>
            <a:ext cx="1439863" cy="701675"/>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直线箭头连接符 8"/>
          <p:cNvCxnSpPr>
            <a:cxnSpLocks noChangeShapeType="1"/>
          </p:cNvCxnSpPr>
          <p:nvPr/>
        </p:nvCxnSpPr>
        <p:spPr bwMode="auto">
          <a:xfrm flipV="1">
            <a:off x="3635375" y="3519488"/>
            <a:ext cx="1512888" cy="647700"/>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箭头连接符 10"/>
          <p:cNvCxnSpPr>
            <a:cxnSpLocks noChangeShapeType="1"/>
          </p:cNvCxnSpPr>
          <p:nvPr/>
        </p:nvCxnSpPr>
        <p:spPr bwMode="auto">
          <a:xfrm>
            <a:off x="1116013" y="3519488"/>
            <a:ext cx="1511300" cy="647700"/>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箭头连接符 11"/>
          <p:cNvCxnSpPr>
            <a:cxnSpLocks noChangeShapeType="1"/>
          </p:cNvCxnSpPr>
          <p:nvPr/>
        </p:nvCxnSpPr>
        <p:spPr bwMode="auto">
          <a:xfrm>
            <a:off x="3708400" y="2224088"/>
            <a:ext cx="1511300" cy="701675"/>
          </a:xfrm>
          <a:prstGeom prst="straightConnector1">
            <a:avLst/>
          </a:prstGeom>
          <a:noFill/>
          <a:ln w="50800">
            <a:solidFill>
              <a:schemeClr val="accent2"/>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a:xfrm>
            <a:off x="342900" y="2420938"/>
            <a:ext cx="8434388" cy="2916237"/>
          </a:xfrm>
        </p:spPr>
        <p:txBody>
          <a:bodyPr/>
          <a:lstStyle/>
          <a:p>
            <a:r>
              <a:rPr lang="zh-CN" altLang="en-US" smtClean="0">
                <a:ea typeface="黑体" panose="02010609060101010101" pitchFamily="49" charset="-122"/>
              </a:rPr>
              <a:t>通过一个简单的交通网络模型，我们看到了“在网络上的博弈”的一种范式，特别是结构对均衡的影响。</a:t>
            </a:r>
            <a:endParaRPr lang="en-US" altLang="zh-CN" smtClean="0">
              <a:ea typeface="黑体" panose="02010609060101010101" pitchFamily="49" charset="-122"/>
            </a:endParaRPr>
          </a:p>
          <a:p>
            <a:r>
              <a:rPr lang="zh-CN" altLang="en-US" smtClean="0">
                <a:ea typeface="黑体" panose="02010609060101010101" pitchFamily="49" charset="-122"/>
              </a:rPr>
              <a:t>我们看到了“布雷斯悖论”的出现，它其实可以看成是我们现实社会生活中有时见到的“投入资源反而使情况更糟”情形的一种简单化、但有效的解释。</a:t>
            </a:r>
            <a:endParaRPr lang="en-US" altLang="zh-CN" smtClean="0">
              <a:ea typeface="黑体" panose="02010609060101010101" pitchFamily="49" charset="-122"/>
            </a:endParaRPr>
          </a:p>
          <a:p>
            <a:r>
              <a:rPr lang="zh-CN" altLang="en-US" smtClean="0">
                <a:ea typeface="黑体" panose="02010609060101010101" pitchFamily="49" charset="-122"/>
              </a:rPr>
              <a:t>这个例子也告诉我们，在现实生活中，参与一个博弈，可能是无形中的。</a:t>
            </a:r>
            <a:endParaRPr lang="en-US" altLang="zh-CN" smtClean="0">
              <a:ea typeface="黑体" panose="02010609060101010101" pitchFamily="49" charset="-122"/>
            </a:endParaRPr>
          </a:p>
          <a:p>
            <a:endParaRPr lang="zh-CN" altLang="en-US" smtClean="0">
              <a:ea typeface="黑体" panose="02010609060101010101" pitchFamily="49" charset="-122"/>
            </a:endParaRPr>
          </a:p>
        </p:txBody>
      </p:sp>
      <p:sp>
        <p:nvSpPr>
          <p:cNvPr id="23555" name="标题 3"/>
          <p:cNvSpPr>
            <a:spLocks noGrp="1"/>
          </p:cNvSpPr>
          <p:nvPr>
            <p:ph type="title"/>
          </p:nvPr>
        </p:nvSpPr>
        <p:spPr/>
        <p:txBody>
          <a:bodyPr/>
          <a:lstStyle/>
          <a:p>
            <a:endParaRPr lang="zh-CN" altLang="en-US"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3"/>
          <p:cNvSpPr>
            <a:spLocks noGrp="1"/>
          </p:cNvSpPr>
          <p:nvPr>
            <p:ph type="title"/>
          </p:nvPr>
        </p:nvSpPr>
        <p:spPr/>
        <p:txBody>
          <a:bodyPr/>
          <a:lstStyle/>
          <a:p>
            <a:pPr>
              <a:defRPr sz="1800" b="0">
                <a:solidFill>
                  <a:srgbClr val="000000"/>
                </a:solidFill>
                <a:uFillTx/>
              </a:defRPr>
            </a:pPr>
            <a:r>
              <a:rPr sz="3263" b="0" dirty="0" err="1">
                <a:solidFill>
                  <a:srgbClr val="FFFFFF"/>
                </a:solidFill>
                <a:uFill>
                  <a:solidFill>
                    <a:srgbClr val="FFFFFF"/>
                  </a:solidFill>
                </a:uFill>
                <a:ea typeface="黑体" pitchFamily="49" charset="-122"/>
              </a:rPr>
              <a:t>例子</a:t>
            </a:r>
            <a:endParaRPr sz="3263" b="0" dirty="0">
              <a:solidFill>
                <a:srgbClr val="FFFFFF"/>
              </a:solidFill>
              <a:uFill>
                <a:solidFill>
                  <a:srgbClr val="FFFFFF"/>
                </a:solidFill>
              </a:uFill>
              <a:ea typeface="黑体" pitchFamily="49" charset="-122"/>
            </a:endParaRPr>
          </a:p>
        </p:txBody>
      </p:sp>
      <p:sp>
        <p:nvSpPr>
          <p:cNvPr id="24" name="Shape 24"/>
          <p:cNvSpPr>
            <a:spLocks noGrp="1"/>
          </p:cNvSpPr>
          <p:nvPr>
            <p:ph idx="1"/>
          </p:nvPr>
        </p:nvSpPr>
        <p:spPr/>
        <p:txBody>
          <a:bodyPr/>
          <a:lstStyle/>
          <a:p>
            <a:pPr>
              <a:defRPr sz="1800">
                <a:solidFill>
                  <a:srgbClr val="000000"/>
                </a:solidFill>
                <a:uFillTx/>
              </a:defRPr>
            </a:pPr>
            <a:r>
              <a:rPr sz="2363" dirty="0" err="1">
                <a:solidFill>
                  <a:srgbClr val="000000"/>
                </a:solidFill>
                <a:uFill>
                  <a:solidFill>
                    <a:srgbClr val="FFFFFF"/>
                  </a:solidFill>
                </a:uFill>
                <a:ea typeface="黑体" pitchFamily="49" charset="-122"/>
              </a:rPr>
              <a:t>视频：新闻观察：高速公路的</a:t>
            </a:r>
            <a:r>
              <a:rPr sz="2363" dirty="0" err="1">
                <a:solidFill>
                  <a:srgbClr val="000000"/>
                </a:solidFill>
                <a:uFill>
                  <a:solidFill>
                    <a:srgbClr val="FFFFFF"/>
                  </a:solidFill>
                </a:uFill>
                <a:latin typeface="黑体" pitchFamily="49" charset="-122"/>
                <a:ea typeface="黑体" pitchFamily="49" charset="-122"/>
              </a:rPr>
              <a:t>“</a:t>
            </a:r>
            <a:r>
              <a:rPr sz="2363" dirty="0" err="1">
                <a:solidFill>
                  <a:srgbClr val="000000"/>
                </a:solidFill>
                <a:uFill>
                  <a:solidFill>
                    <a:srgbClr val="FFFFFF"/>
                  </a:solidFill>
                </a:uFill>
                <a:ea typeface="黑体" pitchFamily="49" charset="-122"/>
              </a:rPr>
              <a:t>拥堵大戏</a:t>
            </a:r>
            <a:r>
              <a:rPr sz="2363" dirty="0" err="1">
                <a:solidFill>
                  <a:srgbClr val="000000"/>
                </a:solidFill>
                <a:uFill>
                  <a:solidFill>
                    <a:srgbClr val="FFFFFF"/>
                  </a:solidFill>
                </a:uFill>
                <a:latin typeface="黑体" pitchFamily="49" charset="-122"/>
                <a:ea typeface="黑体" pitchFamily="49" charset="-122"/>
              </a:rPr>
              <a:t>”</a:t>
            </a:r>
            <a:r>
              <a:rPr sz="2363" dirty="0" err="1">
                <a:solidFill>
                  <a:srgbClr val="000000"/>
                </a:solidFill>
                <a:uFill>
                  <a:solidFill>
                    <a:srgbClr val="FFFFFF"/>
                  </a:solidFill>
                </a:uFill>
                <a:ea typeface="黑体" pitchFamily="49" charset="-122"/>
              </a:rPr>
              <a:t>谁之过</a:t>
            </a:r>
            <a:r>
              <a:rPr sz="2363" dirty="0">
                <a:solidFill>
                  <a:srgbClr val="000000"/>
                </a:solidFill>
                <a:uFill>
                  <a:solidFill>
                    <a:srgbClr val="FFFFFF"/>
                  </a:solidFill>
                </a:uFill>
                <a:latin typeface="黑体" pitchFamily="49" charset="-122"/>
                <a:ea typeface="黑体" pitchFamily="49" charset="-122"/>
              </a:rPr>
              <a:t>？</a:t>
            </a:r>
          </a:p>
        </p:txBody>
      </p:sp>
      <p:sp>
        <p:nvSpPr>
          <p:cNvPr id="2" name="TextBox 1"/>
          <p:cNvSpPr txBox="1"/>
          <p:nvPr/>
        </p:nvSpPr>
        <p:spPr>
          <a:xfrm>
            <a:off x="866775" y="6145213"/>
            <a:ext cx="2381250" cy="1793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28575" tIns="28575" rIns="28575" bIns="28575" spcCol="38100" anchor="ctr">
            <a:spAutoFit/>
          </a:bodyPr>
          <a:lstStyle/>
          <a:p>
            <a:pPr lvl="1" latinLnBrk="1">
              <a:defRPr/>
            </a:pPr>
            <a:r>
              <a:rPr lang="zh-CN" altLang="en-US" sz="788" dirty="0">
                <a:uFill>
                  <a:solidFill>
                    <a:srgbClr val="FFFFFF"/>
                  </a:solidFill>
                </a:uFill>
                <a:ea typeface="黑体" pitchFamily="49" charset="-122"/>
              </a:rPr>
              <a:t>资料来源：中央电视台中文国际</a:t>
            </a:r>
            <a:r>
              <a:rPr lang="en-US" altLang="zh-CN" sz="788" dirty="0">
                <a:uFill>
                  <a:solidFill>
                    <a:srgbClr val="FFFFFF"/>
                  </a:solidFill>
                </a:uFill>
                <a:ea typeface="黑体" pitchFamily="49" charset="-122"/>
              </a:rPr>
              <a:t>20121001</a:t>
            </a:r>
          </a:p>
        </p:txBody>
      </p:sp>
      <p:pic>
        <p:nvPicPr>
          <p:cNvPr id="6" name="国庆长假拥堵.mp4"/>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3707904" y="2214881"/>
            <a:ext cx="5209146" cy="3906860"/>
          </a:xfrm>
          <a:prstGeom prst="rect">
            <a:avLst/>
          </a:prstGeom>
        </p:spPr>
      </p:pic>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24"/>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grpId="0" nodeType="afterEffect">
                                  <p:stCondLst>
                                    <p:cond delay="0"/>
                                  </p:stCondLst>
                                  <p:childTnLst>
                                    <p:cmd type="call" cmd="playFrom(0.0)">
                                      <p:cBhvr>
                                        <p:cTn id="9" dur="1457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6"/>
                </p:tgtEl>
              </p:cMediaNode>
            </p:video>
          </p:childTnLst>
        </p:cTn>
      </p:par>
    </p:tnLst>
    <p:bldLst>
      <p:bldP spid="24" grpId="0" advAuto="0"/>
      <p:bldP spid="6"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p:cNvSpPr>
          <p:nvPr>
            <p:ph type="title"/>
          </p:nvPr>
        </p:nvSpPr>
        <p:spPr/>
        <p:txBody>
          <a:bodyPr/>
          <a:lstStyle/>
          <a:p>
            <a:pPr>
              <a:defRPr sz="1800" b="0">
                <a:solidFill>
                  <a:srgbClr val="000000"/>
                </a:solidFill>
                <a:uFillTx/>
              </a:defRPr>
            </a:pPr>
            <a:r>
              <a:rPr sz="3263" b="0" dirty="0" err="1">
                <a:solidFill>
                  <a:srgbClr val="FFFFFF"/>
                </a:solidFill>
                <a:uFill>
                  <a:solidFill>
                    <a:srgbClr val="FFFFFF"/>
                  </a:solidFill>
                </a:uFill>
                <a:ea typeface="黑体" pitchFamily="49" charset="-122"/>
              </a:rPr>
              <a:t>例子</a:t>
            </a:r>
            <a:endParaRPr sz="3263" b="0" dirty="0">
              <a:solidFill>
                <a:srgbClr val="FFFFFF"/>
              </a:solidFill>
              <a:uFill>
                <a:solidFill>
                  <a:srgbClr val="FFFFFF"/>
                </a:solidFill>
              </a:uFill>
              <a:ea typeface="黑体" pitchFamily="49" charset="-122"/>
            </a:endParaRPr>
          </a:p>
        </p:txBody>
      </p:sp>
      <p:sp>
        <p:nvSpPr>
          <p:cNvPr id="28" name="Shape 28"/>
          <p:cNvSpPr>
            <a:spLocks noGrp="1"/>
          </p:cNvSpPr>
          <p:nvPr>
            <p:ph idx="1"/>
          </p:nvPr>
        </p:nvSpPr>
        <p:spPr/>
        <p:txBody>
          <a:bodyPr>
            <a:noAutofit/>
          </a:bodyPr>
          <a:lstStyle/>
          <a:p>
            <a:pPr>
              <a:defRPr sz="1800">
                <a:solidFill>
                  <a:srgbClr val="000000"/>
                </a:solidFill>
                <a:uFillTx/>
              </a:defRPr>
            </a:pPr>
            <a:r>
              <a:rPr sz="2800" dirty="0" err="1">
                <a:solidFill>
                  <a:srgbClr val="000000"/>
                </a:solidFill>
                <a:uFill>
                  <a:solidFill>
                    <a:srgbClr val="FFFFFF"/>
                  </a:solidFill>
                </a:uFill>
                <a:ea typeface="黑体" pitchFamily="49" charset="-122"/>
              </a:rPr>
              <a:t>高速公路免费带来的影响</a:t>
            </a:r>
            <a:endParaRPr sz="2800" dirty="0">
              <a:solidFill>
                <a:srgbClr val="000000"/>
              </a:solidFill>
              <a:uFill>
                <a:solidFill>
                  <a:srgbClr val="FFFFFF"/>
                </a:solidFill>
              </a:uFill>
              <a:ea typeface="黑体" pitchFamily="49" charset="-122"/>
            </a:endParaRPr>
          </a:p>
          <a:p>
            <a:pPr lvl="1">
              <a:defRPr sz="1800">
                <a:solidFill>
                  <a:srgbClr val="000000"/>
                </a:solidFill>
                <a:uFillTx/>
              </a:defRPr>
            </a:pPr>
            <a:r>
              <a:rPr sz="2400" dirty="0">
                <a:solidFill>
                  <a:srgbClr val="000000"/>
                </a:solidFill>
                <a:uFill>
                  <a:solidFill>
                    <a:srgbClr val="FFFFFF"/>
                  </a:solidFill>
                </a:uFill>
                <a:ea typeface="黑体" pitchFamily="49" charset="-122"/>
                <a:cs typeface="Gill Sans"/>
                <a:sym typeface="Gill Sans"/>
              </a:rPr>
              <a:t>2012</a:t>
            </a:r>
            <a:r>
              <a:rPr sz="2400" dirty="0">
                <a:solidFill>
                  <a:srgbClr val="000000"/>
                </a:solidFill>
                <a:uFill>
                  <a:solidFill>
                    <a:srgbClr val="FFFFFF"/>
                  </a:solidFill>
                </a:uFill>
                <a:ea typeface="黑体" pitchFamily="49" charset="-122"/>
              </a:rPr>
              <a:t>年中秋节开始，中国政府颁布了一项惠民政策，即</a:t>
            </a:r>
          </a:p>
          <a:p>
            <a:pPr lvl="1">
              <a:defRPr sz="1800">
                <a:solidFill>
                  <a:srgbClr val="000000"/>
                </a:solidFill>
                <a:uFillTx/>
              </a:defRPr>
            </a:pPr>
            <a:r>
              <a:rPr sz="2400" dirty="0">
                <a:solidFill>
                  <a:srgbClr val="000000"/>
                </a:solidFill>
                <a:uFill>
                  <a:solidFill>
                    <a:srgbClr val="FFFFFF"/>
                  </a:solidFill>
                </a:uFill>
                <a:ea typeface="黑体" pitchFamily="49" charset="-122"/>
              </a:rPr>
              <a:t>在国家法定部分节假日，高速公路免费通行。这种做法，虽然在一些国家已经是常态了；不过在中国，似乎还只是“博弈”的开始，还远未达到均衡</a:t>
            </a:r>
          </a:p>
          <a:p>
            <a:pPr lvl="1">
              <a:defRPr sz="1800">
                <a:solidFill>
                  <a:srgbClr val="000000"/>
                </a:solidFill>
                <a:uFillTx/>
              </a:defRPr>
            </a:pPr>
            <a:r>
              <a:rPr sz="2400" dirty="0">
                <a:solidFill>
                  <a:srgbClr val="000000"/>
                </a:solidFill>
                <a:uFill>
                  <a:solidFill>
                    <a:srgbClr val="FFFFFF"/>
                  </a:solidFill>
                </a:uFill>
                <a:ea typeface="黑体" pitchFamily="49" charset="-122"/>
              </a:rPr>
              <a:t>据媒体报道，有数据显示，每年中国高速公路公司将因此减收</a:t>
            </a:r>
            <a:r>
              <a:rPr sz="2400" dirty="0">
                <a:solidFill>
                  <a:srgbClr val="000000"/>
                </a:solidFill>
                <a:uFill>
                  <a:solidFill>
                    <a:srgbClr val="FFFFFF"/>
                  </a:solidFill>
                </a:uFill>
                <a:ea typeface="黑体" pitchFamily="49" charset="-122"/>
                <a:cs typeface="Gill Sans"/>
                <a:sym typeface="Gill Sans"/>
              </a:rPr>
              <a:t>200</a:t>
            </a:r>
            <a:r>
              <a:rPr sz="2400" dirty="0">
                <a:solidFill>
                  <a:srgbClr val="000000"/>
                </a:solidFill>
                <a:uFill>
                  <a:solidFill>
                    <a:srgbClr val="FFFFFF"/>
                  </a:solidFill>
                </a:uFill>
                <a:ea typeface="黑体" pitchFamily="49" charset="-122"/>
              </a:rPr>
              <a:t>亿元人民币，与此同时，免费政策也引发了各方争议，如</a:t>
            </a:r>
          </a:p>
          <a:p>
            <a:pPr lvl="1">
              <a:defRPr sz="1800">
                <a:solidFill>
                  <a:srgbClr val="000000"/>
                </a:solidFill>
                <a:uFillTx/>
              </a:defRPr>
            </a:pPr>
            <a:r>
              <a:rPr sz="2400" dirty="0" err="1">
                <a:solidFill>
                  <a:srgbClr val="000000"/>
                </a:solidFill>
                <a:uFill>
                  <a:solidFill>
                    <a:srgbClr val="FFFFFF"/>
                  </a:solidFill>
                </a:uFill>
                <a:ea typeface="黑体" pitchFamily="49" charset="-122"/>
              </a:rPr>
              <a:t>免费带动了消费，数额，远远大于高速公路公司的减收</a:t>
            </a:r>
            <a:endParaRPr sz="2400" dirty="0">
              <a:solidFill>
                <a:srgbClr val="000000"/>
              </a:solidFill>
              <a:uFill>
                <a:solidFill>
                  <a:srgbClr val="FFFFFF"/>
                </a:solidFill>
              </a:uFill>
              <a:ea typeface="黑体" pitchFamily="49" charset="-122"/>
            </a:endParaRPr>
          </a:p>
          <a:p>
            <a:pPr lvl="1">
              <a:defRPr sz="1800">
                <a:solidFill>
                  <a:srgbClr val="000000"/>
                </a:solidFill>
                <a:uFillTx/>
              </a:defRPr>
            </a:pPr>
            <a:r>
              <a:rPr sz="2400" dirty="0" err="1">
                <a:solidFill>
                  <a:srgbClr val="000000"/>
                </a:solidFill>
                <a:uFill>
                  <a:solidFill>
                    <a:srgbClr val="FFFFFF"/>
                  </a:solidFill>
                </a:uFill>
                <a:ea typeface="黑体" pitchFamily="49" charset="-122"/>
              </a:rPr>
              <a:t>免费带来了高速公路的拥堵，旅游景点人流的过度饱和，居民支出的增加，垃圾的增加</a:t>
            </a:r>
            <a:endParaRPr sz="2400" dirty="0">
              <a:solidFill>
                <a:srgbClr val="000000"/>
              </a:solidFill>
              <a:uFill>
                <a:solidFill>
                  <a:srgbClr val="FFFFFF"/>
                </a:solidFill>
              </a:uFill>
              <a:ea typeface="黑体" pitchFamily="49" charset="-122"/>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p:tmAbs val="0"/>
                                  </p:iterate>
                                  <p:childTnLst>
                                    <p:set>
                                      <p:cBhvr>
                                        <p:cTn id="10" fill="hold"/>
                                        <p:tgtEl>
                                          <p:spTgt spid="2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p:tmAbs val="0"/>
                                  </p:iterate>
                                  <p:childTnLst>
                                    <p:set>
                                      <p:cBhvr>
                                        <p:cTn id="14" fill="hold"/>
                                        <p:tgtEl>
                                          <p:spTgt spid="2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p:tmAbs val="0"/>
                                  </p:iterate>
                                  <p:childTnLst>
                                    <p:set>
                                      <p:cBhvr>
                                        <p:cTn id="18" fill="hold"/>
                                        <p:tgtEl>
                                          <p:spTgt spid="2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iterate>
                                    <p:tmAbs val="0"/>
                                  </p:iterate>
                                  <p:childTnLst>
                                    <p:set>
                                      <p:cBhvr>
                                        <p:cTn id="22" fill="hold"/>
                                        <p:tgtEl>
                                          <p:spTgt spid="2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iterate>
                                    <p:tmAbs val="0"/>
                                  </p:iterate>
                                  <p:childTnLst>
                                    <p:set>
                                      <p:cBhvr>
                                        <p:cTn id="26" fill="hold"/>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bldLvl="5" advAuto="0"/>
    </p:bldLst>
  </p:timing>
</p:sld>
</file>

<file path=ppt/theme/theme1.xml><?xml version="1.0" encoding="utf-8"?>
<a:theme xmlns:a="http://schemas.openxmlformats.org/drawingml/2006/main" name="v实例_清爽_科研答辩可用">
  <a:themeElements>
    <a:clrScheme name="v实例_清爽_科研答辩可用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v实例_清爽_科研答辩可用">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v实例_清爽_科研答辩可用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v实例_清爽_科研答辩可用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v实例_清爽_科研答辩可用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v实例_清爽_科研答辩可用</Template>
  <TotalTime>5934</TotalTime>
  <Words>3242</Words>
  <Application>Microsoft Office PowerPoint</Application>
  <PresentationFormat>全屏显示(4:3)</PresentationFormat>
  <Paragraphs>539</Paragraphs>
  <Slides>51</Slides>
  <Notes>10</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Arial</vt:lpstr>
      <vt:lpstr>Wingdings</vt:lpstr>
      <vt:lpstr>宋体</vt:lpstr>
      <vt:lpstr>黑体</vt:lpstr>
      <vt:lpstr>Gill Sans</vt:lpstr>
      <vt:lpstr>Helvetica Light</vt:lpstr>
      <vt:lpstr>Calibri</vt:lpstr>
      <vt:lpstr>华文楷体</vt:lpstr>
      <vt:lpstr>v实例_清爽_科研答辩可用</vt:lpstr>
      <vt:lpstr>交通网络上的博弈</vt:lpstr>
      <vt:lpstr>网络结构上的博弈</vt:lpstr>
      <vt:lpstr>网络中的博弈：一个简化的例子</vt:lpstr>
      <vt:lpstr>4000辆车，要从A到B</vt:lpstr>
      <vt:lpstr>设想政府要改善民生，新修了一条快速路</vt:lpstr>
      <vt:lpstr>为什么大家不像从前那样？</vt:lpstr>
      <vt:lpstr>PowerPoint 演示文稿</vt:lpstr>
      <vt:lpstr>例子</vt:lpstr>
      <vt:lpstr>例子</vt:lpstr>
      <vt:lpstr>例子</vt:lpstr>
      <vt:lpstr>探讨</vt:lpstr>
      <vt:lpstr>拍卖</vt:lpstr>
      <vt:lpstr>拍卖的普遍性</vt:lpstr>
      <vt:lpstr>拍卖的意义</vt:lpstr>
      <vt:lpstr>拍卖的形式</vt:lpstr>
      <vt:lpstr>拍卖的形式</vt:lpstr>
      <vt:lpstr>拍卖规则要点</vt:lpstr>
      <vt:lpstr>PowerPoint 演示文稿</vt:lpstr>
      <vt:lpstr>报价密封拍卖的两种基本形式</vt:lpstr>
      <vt:lpstr>一般地考虑次价密封拍卖问题</vt:lpstr>
      <vt:lpstr>什么策略“最优”？</vt:lpstr>
      <vt:lpstr>测试题</vt:lpstr>
      <vt:lpstr>次价拍卖按估值出价最优性的论证</vt:lpstr>
      <vt:lpstr>PowerPoint 演示文稿</vt:lpstr>
      <vt:lpstr>匹配是人类社会常见的基本问题之一</vt:lpstr>
      <vt:lpstr>匹配市场问题框架</vt:lpstr>
      <vt:lpstr>简单匹配问题</vt:lpstr>
      <vt:lpstr>PowerPoint 演示文稿</vt:lpstr>
      <vt:lpstr>这两个图体现的要求能被满足吗？</vt:lpstr>
      <vt:lpstr>基于估值的匹配问题</vt:lpstr>
      <vt:lpstr>如何在他们与它们之间进行安排？</vt:lpstr>
      <vt:lpstr>哪一种配置较好？</vt:lpstr>
      <vt:lpstr>PowerPoint 演示文稿</vt:lpstr>
      <vt:lpstr>PowerPoint 演示文稿</vt:lpstr>
      <vt:lpstr>匹配市场问题的解及其跨学科启示</vt:lpstr>
      <vt:lpstr>测试</vt:lpstr>
      <vt:lpstr>再看看这个？</vt:lpstr>
      <vt:lpstr>PowerPoint 演示文稿</vt:lpstr>
      <vt:lpstr>PowerPoint 演示文稿</vt:lpstr>
      <vt:lpstr>PowerPoint 演示文稿</vt:lpstr>
      <vt:lpstr>PowerPoint 演示文稿</vt:lpstr>
      <vt:lpstr>前面的测试例</vt:lpstr>
      <vt:lpstr>看那个大些的例子</vt:lpstr>
      <vt:lpstr>与受限买家关联的卖家调整价格</vt:lpstr>
      <vt:lpstr>与受限买家关联的卖家调整价格</vt:lpstr>
      <vt:lpstr>与受限买家关联的卖家调整价格</vt:lpstr>
      <vt:lpstr>PowerPoint 演示文稿</vt:lpstr>
      <vt:lpstr>市场无形之手特性的一种诠释</vt:lpstr>
      <vt:lpstr>看成博弈</vt:lpstr>
      <vt:lpstr>PowerPoint 演示文稿</vt:lpstr>
      <vt:lpstr>PowerPoint 演示文稿</vt:lpstr>
    </vt:vector>
  </TitlesOfParts>
  <Company>zju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信息学院   评奖答辩</dc:title>
  <dc:creator>Wang Lei</dc:creator>
  <cp:lastModifiedBy>Xiangjie Kong</cp:lastModifiedBy>
  <cp:revision>954</cp:revision>
  <dcterms:created xsi:type="dcterms:W3CDTF">2008-09-22T01:46:24Z</dcterms:created>
  <dcterms:modified xsi:type="dcterms:W3CDTF">2017-05-22T04:05:13Z</dcterms:modified>
</cp:coreProperties>
</file>